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6" r:id="rId4"/>
    <p:sldId id="267" r:id="rId5"/>
    <p:sldId id="264" r:id="rId6"/>
    <p:sldId id="265" r:id="rId7"/>
    <p:sldId id="261" r:id="rId8"/>
    <p:sldId id="262" r:id="rId9"/>
    <p:sldId id="263" r:id="rId10"/>
    <p:sldId id="260" r:id="rId11"/>
    <p:sldId id="259" r:id="rId12"/>
    <p:sldId id="25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8A8EC-FFAC-411E-A2B2-089164C0F832}" v="580" dt="2023-11-25T17:29:46.708"/>
    <p1510:client id="{B1479049-27B4-4E60-A400-98C19B25E136}" v="627" dt="2023-11-26T11:56:17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6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342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75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063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65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4589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3093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1074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192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360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88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4122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03850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83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3072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073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003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110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26.11.2023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3739A1-67A5-4ECF-A5A3-2F2D953969A7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884B4-E612-4AF0-8F47-156D461C1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7038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kantor.e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pl.wikipedia.org/wiki/Dolar_australijsk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inkciarz.pl/" TargetMode="External"/><Relationship Id="rId13" Type="http://schemas.openxmlformats.org/officeDocument/2006/relationships/image" Target="../media/image16.jpeg"/><Relationship Id="rId3" Type="http://schemas.openxmlformats.org/officeDocument/2006/relationships/hyperlink" Target="https://pl.wikipedia.org/" TargetMode="External"/><Relationship Id="rId7" Type="http://schemas.openxmlformats.org/officeDocument/2006/relationships/hyperlink" Target="https://dukatkantor.pl/" TargetMode="External"/><Relationship Id="rId12" Type="http://schemas.openxmlformats.org/officeDocument/2006/relationships/hyperlink" Target="https://www.forex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stockphoto.com/" TargetMode="External"/><Relationship Id="rId11" Type="http://schemas.openxmlformats.org/officeDocument/2006/relationships/hyperlink" Target="https://www.ecb.europa.eu/" TargetMode="External"/><Relationship Id="rId5" Type="http://schemas.openxmlformats.org/officeDocument/2006/relationships/hyperlink" Target="https://next.gazeta.pl/" TargetMode="External"/><Relationship Id="rId10" Type="http://schemas.openxmlformats.org/officeDocument/2006/relationships/hyperlink" Target="https://www.infor.pl/" TargetMode="External"/><Relationship Id="rId4" Type="http://schemas.openxmlformats.org/officeDocument/2006/relationships/hyperlink" Target="https://www.interkantor.eu/,https:/www.fxmag.pl/" TargetMode="External"/><Relationship Id="rId9" Type="http://schemas.openxmlformats.org/officeDocument/2006/relationships/hyperlink" Target="https://staragotowka.p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b.europa.eu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ukatkantor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hyperlink" Target="https://pl.wikipedia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ex.p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pl.wikipedia.org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infor.p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inkciarz.p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pl.wikipedia.org/wiki/Funt_szterl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taragotowka.p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infor.pl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ukatkantor.p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pl.wikipedia.or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Yuan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istockphoto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Frank_szwajcarski" TargetMode="External"/><Relationship Id="rId2" Type="http://schemas.openxmlformats.org/officeDocument/2006/relationships/hyperlink" Target="https://next.gazeta.pl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xmag.p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pl.wikipedia.org/wiki/Korona_norwes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a świata prowadzona z monet">
            <a:extLst>
              <a:ext uri="{FF2B5EF4-FFF2-40B4-BE49-F238E27FC236}">
                <a16:creationId xmlns="" xmlns:a16="http://schemas.microsoft.com/office/drawing/2014/main" id="{AAA7967E-A1C7-B121-DD9C-986E3F3DB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4162" r="9085" b="75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020BDC-FE14-CE47-24C5-0CB7097AE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Waluty Świata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0A31D-18EA-309B-0F93-644640A60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/>
              <a:t>11/25/2023                                                                   MARCEL  ŚWIDROS</a:t>
            </a:r>
          </a:p>
          <a:p>
            <a:r>
              <a:rPr lang="en-US" dirty="0"/>
              <a:t>                                                                                                    2 TPS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85E190-58DD-42DD-A4A8-401E15C92A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2380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265F7-13DF-B55D-C549-7767FE3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Dolar Australijski (AUD)</a:t>
            </a:r>
          </a:p>
        </p:txBody>
      </p:sp>
      <p:pic>
        <p:nvPicPr>
          <p:cNvPr id="8" name="Symbol zastępczy obrazu 7" descr="Kantor - Warszawa Śródmieście. AUD Dolar australijski: notowania, aktualna  cena, kurs. - Inter Kantor">
            <a:extLst>
              <a:ext uri="{FF2B5EF4-FFF2-40B4-BE49-F238E27FC236}">
                <a16:creationId xmlns="" xmlns:a16="http://schemas.microsoft.com/office/drawing/2014/main" id="{A64FE0DC-3501-28BF-EE21-2F376465BC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6659" r="22324" b="1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9A9116-FFFD-C002-75E9-E8BF85E6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 3" charset="2"/>
              <a:buChar char=""/>
            </a:pPr>
            <a:r>
              <a:rPr lang="en-US" sz="1800" dirty="0"/>
              <a:t>Waluta Australii.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 Piąta najczęściej używana waluta na świecie.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 Dolar australijski 14 lutego 1966 roku zastąpił funta australijskiego.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 Photo by </a:t>
            </a:r>
            <a:r>
              <a:rPr lang="en-US" sz="1800" dirty="0">
                <a:ea typeface="+mj-lt"/>
                <a:cs typeface="+mj-lt"/>
                <a:hlinkClick r:id="rId8"/>
              </a:rPr>
              <a:t>https://www.interkantor.eu/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en-US" sz="1800" dirty="0">
                <a:ea typeface="+mj-lt"/>
                <a:cs typeface="+mj-lt"/>
                <a:hlinkClick r:id="rId9"/>
              </a:rPr>
              <a:t>https://pl.wikipedia.org/wiki/Dolar_australijski</a:t>
            </a:r>
            <a:r>
              <a:rPr lang="en-US" sz="1800" dirty="0">
                <a:ea typeface="+mj-lt"/>
                <a:cs typeface="+mj-lt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57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020BDC-FE14-CE47-24C5-0CB7097AE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EBEBEB"/>
                </a:solidFill>
              </a:rPr>
              <a:t>Thank You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EBEBEB"/>
                </a:solidFill>
              </a:rPr>
              <a:t>Marcel Świdros    2TPS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pl-PL" sz="1800" dirty="0" smtClean="0">
                <a:solidFill>
                  <a:srgbClr val="EBEBEB"/>
                </a:solidFill>
                <a:latin typeface="Arial"/>
                <a:cs typeface="Arial"/>
              </a:rPr>
              <a:t>Źródła</a:t>
            </a:r>
            <a:r>
              <a:rPr lang="en-US" sz="1800" dirty="0" smtClean="0">
                <a:solidFill>
                  <a:srgbClr val="EBEBEB"/>
                </a:solidFill>
                <a:latin typeface="Arial"/>
                <a:cs typeface="Arial"/>
              </a:rPr>
              <a:t>:</a:t>
            </a:r>
            <a:r>
              <a:rPr lang="en-US" sz="1800" dirty="0">
                <a:solidFill>
                  <a:srgbClr val="EBEBEB"/>
                </a:solidFill>
                <a:latin typeface="Arial"/>
                <a:cs typeface="Arial"/>
              </a:rPr>
              <a:t> 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3"/>
              </a:rPr>
              <a:t>https://pl.wikipedia.org/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, 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4"/>
              </a:rPr>
              <a:t>https://www.interkantor.eu/,https://www.fxmag.pl/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, 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5"/>
              </a:rPr>
              <a:t>https://next.gazeta.pl/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, 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6"/>
              </a:rPr>
              <a:t>https://www.istockphoto.com/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, 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7"/>
              </a:rPr>
              <a:t>https://dukatkantor.pl/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, 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8"/>
              </a:rPr>
              <a:t>https://cinkciarz.pl/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, 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9"/>
              </a:rPr>
              <a:t>https://staragotowka.pl/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, 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10"/>
              </a:rPr>
              <a:t>https://www.infor.pl/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 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11"/>
              </a:rPr>
              <a:t>https://www.ecb.europa.eu/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 </a:t>
            </a:r>
            <a:r>
              <a:rPr lang="en-US" sz="1200" dirty="0">
                <a:ea typeface="+mj-lt"/>
                <a:cs typeface="+mj-lt"/>
              </a:rPr>
              <a:t/>
            </a:r>
            <a:br>
              <a:rPr lang="en-US" sz="1200" dirty="0">
                <a:ea typeface="+mj-lt"/>
                <a:cs typeface="+mj-lt"/>
              </a:rPr>
            </a:br>
            <a:r>
              <a:rPr lang="en-US" sz="1200" dirty="0">
                <a:solidFill>
                  <a:srgbClr val="EBEBEB"/>
                </a:solidFill>
                <a:ea typeface="+mj-lt"/>
                <a:cs typeface="+mj-lt"/>
                <a:hlinkClick r:id="rId12"/>
              </a:rPr>
              <a:t>https://www.forex.pl/</a:t>
            </a:r>
            <a:r>
              <a:rPr lang="en-US" sz="1200" dirty="0">
                <a:solidFill>
                  <a:srgbClr val="EBEBEB"/>
                </a:solidFill>
                <a:ea typeface="+mj-lt"/>
                <a:cs typeface="+mj-lt"/>
              </a:rPr>
              <a:t>, </a:t>
            </a:r>
            <a:r>
              <a:rPr lang="en-US" sz="12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en-US" sz="1200" dirty="0">
              <a:solidFill>
                <a:srgbClr val="EBEBEB"/>
              </a:solidFill>
              <a:latin typeface="Century Gothic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EBEBEB"/>
              </a:solidFill>
              <a:latin typeface="Century Gothic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EBEBEB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EBEBEB"/>
              </a:solidFill>
              <a:latin typeface="Century Gothic"/>
              <a:cs typeface="Arial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EBEBEB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5564B1-4D01-E03D-5C7C-F44EE3ED902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362" r="22292" b="11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736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8A3C342-1D03-412F-8DD3-BF519E8E0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265F7-13DF-B55D-C549-7767FE3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>
                <a:solidFill>
                  <a:srgbClr val="EBEBEB"/>
                </a:solidFill>
              </a:rPr>
              <a:t>Euro (EUR)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9A9116-FFFD-C002-75E9-E8BF85E6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930" y="2184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pl-PL" dirty="0" smtClean="0">
                <a:solidFill>
                  <a:srgbClr val="FFFFFF"/>
                </a:solidFill>
              </a:rPr>
              <a:t>Oficjalna waluta strefy euro w Unii Europejskiej.</a:t>
            </a:r>
          </a:p>
          <a:p>
            <a:pPr>
              <a:buFont typeface="Wingdings 3" charset="2"/>
              <a:buChar char=""/>
            </a:pPr>
            <a:r>
              <a:rPr lang="pl-PL" dirty="0" smtClean="0">
                <a:solidFill>
                  <a:srgbClr val="FFFFFF"/>
                </a:solidFill>
              </a:rPr>
              <a:t> Używany przez 19 z 27 państw członkowskich UE.</a:t>
            </a:r>
          </a:p>
          <a:p>
            <a:pPr>
              <a:buFont typeface="Wingdings 3" charset="2"/>
              <a:buChar char=""/>
            </a:pPr>
            <a:r>
              <a:rPr lang="pl-PL" sz="1500" dirty="0" smtClean="0">
                <a:solidFill>
                  <a:srgbClr val="E2EEFF"/>
                </a:solidFill>
                <a:ea typeface="+mj-lt"/>
                <a:cs typeface="+mj-lt"/>
              </a:rPr>
              <a:t> wspólna waluta ponad 300 milionów mieszkańców Europy</a:t>
            </a:r>
            <a:r>
              <a:rPr lang="pl-PL" sz="1500" dirty="0" smtClean="0">
                <a:solidFill>
                  <a:srgbClr val="E8EAED"/>
                </a:solidFill>
                <a:ea typeface="+mj-lt"/>
                <a:cs typeface="+mj-lt"/>
              </a:rPr>
              <a:t>.</a:t>
            </a:r>
            <a:endParaRPr lang="pl-PL" dirty="0" smtClean="0">
              <a:solidFill>
                <a:srgbClr val="FFFFFF"/>
              </a:solidFill>
            </a:endParaRP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pl-PL" sz="1100" dirty="0" smtClean="0">
                <a:solidFill>
                  <a:srgbClr val="BDC1C6"/>
                </a:solidFill>
                <a:latin typeface="Arial"/>
                <a:cs typeface="Arial"/>
              </a:rPr>
              <a:t> </a:t>
            </a:r>
            <a:r>
              <a:rPr lang="pl-PL" dirty="0" smtClean="0">
                <a:solidFill>
                  <a:srgbClr val="BDC1C6"/>
                </a:solidFill>
                <a:latin typeface="Arial"/>
                <a:cs typeface="Arial"/>
              </a:rPr>
              <a:t> </a:t>
            </a:r>
            <a:r>
              <a:rPr lang="pl-PL" sz="1500" dirty="0" smtClean="0">
                <a:solidFill>
                  <a:srgbClr val="BDC1C6"/>
                </a:solidFill>
                <a:latin typeface="Century Gothic"/>
                <a:cs typeface="Arial"/>
              </a:rPr>
              <a:t>W formie gotówkowej walutę euro wprowadzono do obiegu 1 stycznia 2002 roku.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 Photo by </a:t>
            </a:r>
            <a:r>
              <a:rPr lang="en-US" dirty="0">
                <a:solidFill>
                  <a:srgbClr val="FFFFFF"/>
                </a:solidFill>
                <a:ea typeface="+mj-lt"/>
                <a:cs typeface="+mj-lt"/>
                <a:hlinkClick r:id="rId7"/>
              </a:rPr>
              <a:t>https://dukatkantor.pl/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dirty="0" smtClean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lang="pl-PL" dirty="0" smtClean="0">
                <a:solidFill>
                  <a:srgbClr val="EBEBEB"/>
                </a:solidFill>
                <a:latin typeface="Arial"/>
                <a:cs typeface="Arial"/>
              </a:rPr>
              <a:t>Źródła</a:t>
            </a:r>
            <a:r>
              <a:rPr lang="en-US" dirty="0" smtClean="0">
                <a:solidFill>
                  <a:srgbClr val="FFFFFF"/>
                </a:solidFill>
                <a:ea typeface="+mj-lt"/>
                <a:cs typeface="+mj-lt"/>
              </a:rPr>
              <a:t>:</a:t>
            </a:r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dirty="0">
                <a:solidFill>
                  <a:srgbClr val="FFFFFF"/>
                </a:solidFill>
                <a:ea typeface="+mj-lt"/>
                <a:cs typeface="+mj-lt"/>
                <a:hlinkClick r:id="rId8"/>
              </a:rPr>
              <a:t>https://www.ecb.europa.eu/</a:t>
            </a:r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 , </a:t>
            </a:r>
            <a:r>
              <a:rPr lang="en-US" dirty="0">
                <a:solidFill>
                  <a:srgbClr val="FFFFFF"/>
                </a:solidFill>
                <a:ea typeface="+mj-lt"/>
                <a:cs typeface="+mj-lt"/>
                <a:hlinkClick r:id="rId9"/>
              </a:rPr>
              <a:t>https://pl.wikipedia.org/</a:t>
            </a:r>
          </a:p>
          <a:p>
            <a:pPr>
              <a:buClr>
                <a:srgbClr val="8AD0D6"/>
              </a:buClr>
            </a:pPr>
            <a:endParaRPr lang="en-US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="" xmlns:a16="http://schemas.microsoft.com/office/drawing/2014/main" id="{81CC9B02-E087-4350-AEBD-2C3CF001A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ieniądze i paszport">
            <a:extLst>
              <a:ext uri="{FF2B5EF4-FFF2-40B4-BE49-F238E27FC236}">
                <a16:creationId xmlns="" xmlns:a16="http://schemas.microsoft.com/office/drawing/2014/main" id="{0C3EA157-2167-E0E5-0239-157AF419E63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2122" r="19324" b="9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5090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265F7-13DF-B55D-C549-7767FE3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369577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Dolar Amerykański (USD)</a:t>
            </a:r>
          </a:p>
        </p:txBody>
      </p:sp>
      <p:pic>
        <p:nvPicPr>
          <p:cNvPr id="14" name="Symbol zastępczy obrazu 13" descr="Dolar amerykański (USD) | kurs dolara na żywo - Forex.pl">
            <a:extLst>
              <a:ext uri="{FF2B5EF4-FFF2-40B4-BE49-F238E27FC236}">
                <a16:creationId xmlns="" xmlns:a16="http://schemas.microsoft.com/office/drawing/2014/main" id="{B49C8D70-8288-7E7C-F50A-335739048A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3048" r="2434" b="2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9A9116-FFFD-C002-75E9-E8BF85E6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Wingdings 3" charset="2"/>
              <a:buChar char=""/>
            </a:pPr>
            <a:r>
              <a:rPr lang="pl-PL" sz="1800" dirty="0" smtClean="0"/>
              <a:t>Jest to najważniejsza waluta na świecie.</a:t>
            </a:r>
          </a:p>
          <a:p>
            <a:pPr>
              <a:buClr>
                <a:srgbClr val="8AD0D6"/>
              </a:buClr>
              <a:buChar char=""/>
            </a:pPr>
            <a:r>
              <a:rPr lang="pl-PL" sz="1800" dirty="0" smtClean="0"/>
              <a:t>  Dolar Amerykański - USD jest to oficjalna waluta Stanów Zjednoczonych.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pl-PL" sz="1800" dirty="0" smtClean="0"/>
              <a:t>Jest używany w 16 państwach:</a:t>
            </a:r>
          </a:p>
          <a:p>
            <a:pPr>
              <a:buClr>
                <a:srgbClr val="8AD0D6"/>
              </a:buClr>
            </a:pPr>
            <a:r>
              <a:rPr lang="pl-PL" sz="1600" dirty="0" smtClean="0">
                <a:solidFill>
                  <a:srgbClr val="E8EAED"/>
                </a:solidFill>
                <a:ea typeface="+mj-lt"/>
                <a:cs typeface="+mj-lt"/>
              </a:rPr>
              <a:t>Stanach Zjednoczonych, Portoryko, Mikronezji, Marianów Północnych, Palau, Wysp Marshalla, Panamy, Ekwadoru , Salwadoru , Timoru Wschodniego, Zimbabwe , Turks i Caicos, Bonaire, Saby i </a:t>
            </a:r>
            <a:r>
              <a:rPr lang="pl-PL" sz="1600" dirty="0" smtClean="0">
                <a:solidFill>
                  <a:srgbClr val="E8EAED"/>
                </a:solidFill>
                <a:ea typeface="+mj-lt"/>
                <a:cs typeface="+mj-lt"/>
              </a:rPr>
              <a:t>Sint</a:t>
            </a:r>
            <a:r>
              <a:rPr lang="en-US" sz="1600" dirty="0" smtClean="0">
                <a:solidFill>
                  <a:srgbClr val="E8EAED"/>
                </a:solidFill>
                <a:ea typeface="+mj-lt"/>
                <a:cs typeface="+mj-lt"/>
              </a:rPr>
              <a:t> </a:t>
            </a:r>
            <a:r>
              <a:rPr lang="en-US" sz="1600" dirty="0" smtClean="0">
                <a:solidFill>
                  <a:srgbClr val="E8EAED"/>
                </a:solidFill>
                <a:ea typeface="+mj-lt"/>
                <a:cs typeface="+mj-lt"/>
              </a:rPr>
              <a:t>Eustatius</a:t>
            </a:r>
            <a:r>
              <a:rPr lang="pl-PL" sz="1600" dirty="0" smtClean="0">
                <a:solidFill>
                  <a:srgbClr val="E8EAED"/>
                </a:solidFill>
                <a:ea typeface="+mj-lt"/>
                <a:cs typeface="+mj-lt"/>
              </a:rPr>
              <a:t>.</a:t>
            </a:r>
            <a:endParaRPr lang="pl-PL" sz="1800" dirty="0" smtClean="0">
              <a:ea typeface="+mj-lt"/>
              <a:cs typeface="+mj-lt"/>
            </a:endParaRPr>
          </a:p>
          <a:p>
            <a:pPr>
              <a:buFont typeface="Wingdings 3" charset="2"/>
              <a:buChar char=""/>
            </a:pPr>
            <a:r>
              <a:rPr lang="pl-PL" sz="1800" dirty="0" smtClean="0"/>
              <a:t> Photo by </a:t>
            </a:r>
            <a:r>
              <a:rPr lang="pl-PL" sz="1800" dirty="0" smtClean="0">
                <a:ea typeface="+mj-lt"/>
                <a:cs typeface="+mj-lt"/>
                <a:hlinkClick r:id="rId8"/>
              </a:rPr>
              <a:t>https://www.forex.pl/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pl-PL" sz="1800" dirty="0" smtClean="0">
                <a:ea typeface="+mj-lt"/>
                <a:cs typeface="+mj-lt"/>
              </a:rPr>
              <a:t> </a:t>
            </a:r>
            <a:r>
              <a:rPr lang="en-US" sz="1800" dirty="0" smtClean="0">
                <a:ea typeface="+mj-lt"/>
                <a:cs typeface="+mj-lt"/>
              </a:rPr>
              <a:t>Zródła</a:t>
            </a:r>
            <a:r>
              <a:rPr lang="pl-PL" sz="1800" dirty="0" smtClean="0">
                <a:ea typeface="+mj-lt"/>
                <a:cs typeface="+mj-lt"/>
              </a:rPr>
              <a:t>:</a:t>
            </a:r>
            <a:r>
              <a:rPr lang="pl-PL" sz="1800" dirty="0" smtClean="0">
                <a:ea typeface="+mj-lt"/>
                <a:cs typeface="+mj-lt"/>
                <a:hlinkClick r:id="rId9"/>
              </a:rPr>
              <a:t>https://www.infor.pl/</a:t>
            </a:r>
            <a:r>
              <a:rPr lang="pl-PL" sz="1800" dirty="0" smtClean="0">
                <a:ea typeface="+mj-lt"/>
                <a:cs typeface="+mj-lt"/>
              </a:rPr>
              <a:t>,                  </a:t>
            </a:r>
            <a:r>
              <a:rPr lang="pl-PL" sz="1800" dirty="0" smtClean="0">
                <a:ea typeface="+mj-lt"/>
                <a:cs typeface="+mj-lt"/>
                <a:hlinkClick r:id="rId10"/>
              </a:rPr>
              <a:t>https://pl.wikipedia.org</a:t>
            </a:r>
            <a:r>
              <a:rPr lang="en-US" sz="1800" dirty="0" smtClean="0">
                <a:ea typeface="+mj-lt"/>
                <a:cs typeface="+mj-lt"/>
                <a:hlinkClick r:id="rId10"/>
              </a:rPr>
              <a:t>/</a:t>
            </a:r>
            <a:endParaRPr lang="en-US" sz="1800" dirty="0">
              <a:ea typeface="+mj-lt"/>
              <a:cs typeface="+mj-lt"/>
              <a:hlinkClick r:id="rId10"/>
            </a:endParaRP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endParaRPr lang="en-US" sz="18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8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Obraz 11" descr="Historia funta szterlinga - Cinkciarz.pl">
            <a:extLst>
              <a:ext uri="{FF2B5EF4-FFF2-40B4-BE49-F238E27FC236}">
                <a16:creationId xmlns="" xmlns:a16="http://schemas.microsoft.com/office/drawing/2014/main" id="{CF65AF0C-7FA7-DCEB-AAF3-14AD9D37C3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D489E29-742E-4D34-AB08-CE3217805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265F7-13DF-B55D-C549-7767FE3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Funt Brytyjski (GBP)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9A9116-FFFD-C002-75E9-E8BF85E6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1098" y="2164354"/>
            <a:ext cx="4465214" cy="30922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en-US" sz="1700" dirty="0"/>
              <a:t>Waluta Wielkiej Brytanii.</a:t>
            </a:r>
          </a:p>
          <a:p>
            <a:pPr>
              <a:buFont typeface="Wingdings 3" charset="2"/>
              <a:buChar char=""/>
            </a:pPr>
            <a:r>
              <a:rPr lang="en-US" sz="1700" dirty="0"/>
              <a:t> Jeden z najstarszych i </a:t>
            </a:r>
            <a:r>
              <a:rPr lang="en-US" sz="1700" dirty="0" smtClean="0"/>
              <a:t>najważniejszych </a:t>
            </a:r>
            <a:r>
              <a:rPr lang="en-US" sz="1700" dirty="0"/>
              <a:t>pieniędzy na świecie</a:t>
            </a:r>
            <a:r>
              <a:rPr lang="en-US" sz="1700" dirty="0" smtClean="0"/>
              <a:t>.</a:t>
            </a:r>
            <a:endParaRPr lang="pl-PL" sz="1700" dirty="0" smtClean="0"/>
          </a:p>
          <a:p>
            <a:pPr>
              <a:buFont typeface="Wingdings 3" charset="2"/>
              <a:buChar char=""/>
            </a:pPr>
            <a:r>
              <a:rPr lang="pl-PL" sz="1700" dirty="0" smtClean="0"/>
              <a:t> Znany również jako Funt Szterling.</a:t>
            </a:r>
            <a:endParaRPr lang="en-US" sz="1700" dirty="0"/>
          </a:p>
          <a:p>
            <a:pPr>
              <a:buFont typeface="Wingdings 3" charset="2"/>
              <a:buChar char=""/>
            </a:pPr>
            <a:r>
              <a:rPr lang="en-US" sz="1500" dirty="0">
                <a:solidFill>
                  <a:srgbClr val="E8EAED"/>
                </a:solidFill>
                <a:ea typeface="+mj-lt"/>
                <a:cs typeface="+mj-lt"/>
              </a:rPr>
              <a:t> </a:t>
            </a:r>
            <a:r>
              <a:rPr lang="en-US" sz="1700" dirty="0">
                <a:solidFill>
                  <a:srgbClr val="E8EAED"/>
                </a:solidFill>
                <a:ea typeface="+mj-lt"/>
                <a:cs typeface="+mj-lt"/>
              </a:rPr>
              <a:t>Szterling został wprowadzony do obiegu przez angielskiego króla Henryka II w </a:t>
            </a:r>
            <a:r>
              <a:rPr lang="en-US" sz="1700" dirty="0">
                <a:solidFill>
                  <a:srgbClr val="E2EEFF"/>
                </a:solidFill>
                <a:ea typeface="+mj-lt"/>
                <a:cs typeface="+mj-lt"/>
              </a:rPr>
              <a:t>1158r.</a:t>
            </a:r>
            <a:endParaRPr lang="en-US" sz="1700" dirty="0"/>
          </a:p>
          <a:p>
            <a:pPr>
              <a:buFont typeface="Wingdings 3" charset="2"/>
              <a:buChar char=""/>
            </a:pPr>
            <a:r>
              <a:rPr lang="en-US" sz="1700" dirty="0"/>
              <a:t> Photo by </a:t>
            </a:r>
            <a:r>
              <a:rPr lang="en-US" sz="1700" dirty="0">
                <a:ea typeface="+mj-lt"/>
                <a:cs typeface="+mj-lt"/>
                <a:hlinkClick r:id="rId8"/>
              </a:rPr>
              <a:t>https://cinkciarz.pl/</a:t>
            </a:r>
            <a:r>
              <a:rPr lang="en-US" sz="1700" dirty="0">
                <a:ea typeface="+mj-lt"/>
                <a:cs typeface="+mj-lt"/>
              </a:rPr>
              <a:t>,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en-US" sz="1700" dirty="0"/>
              <a:t>Zródła: </a:t>
            </a:r>
            <a:r>
              <a:rPr lang="en-US" sz="1700" dirty="0">
                <a:ea typeface="+mj-lt"/>
                <a:cs typeface="+mj-lt"/>
                <a:hlinkClick r:id="rId9"/>
              </a:rPr>
              <a:t>https://pl.wikipedia.org/wiki/Funt_szterling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endParaRPr lang="en-US" sz="1700" dirty="0"/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endParaRPr lang="en-US" sz="1700" dirty="0">
              <a:ea typeface="+mj-lt"/>
              <a:cs typeface="+mj-lt"/>
            </a:endParaRP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endParaRPr lang="en-US" sz="1700" dirty="0">
              <a:ea typeface="+mj-lt"/>
              <a:cs typeface="+mj-lt"/>
            </a:endParaRP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endParaRPr lang="en-US" sz="17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1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91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3" name="Picture 93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4" name="Oval 95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5" name="Picture 97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6" name="Picture 99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17" name="Rectangle 101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265F7-13DF-B55D-C549-7767FE3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Jen Japoński (JPY)</a:t>
            </a:r>
          </a:p>
        </p:txBody>
      </p:sp>
      <p:pic>
        <p:nvPicPr>
          <p:cNvPr id="8" name="Obraz 7" descr="Wymiana nowych i wycofanych z obiegu jenów japońskich JPY">
            <a:extLst>
              <a:ext uri="{FF2B5EF4-FFF2-40B4-BE49-F238E27FC236}">
                <a16:creationId xmlns="" xmlns:a16="http://schemas.microsoft.com/office/drawing/2014/main" id="{7E6A86EA-E3C8-9F0F-D038-F11B31606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915" y="2783099"/>
            <a:ext cx="5451627" cy="27344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9A9116-FFFD-C002-75E9-E8BF85E6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5729" y="2052214"/>
            <a:ext cx="4415293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/>
              <a:t>Waluta Japonii od 1871 roku.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 Jeden z najczęściej używanych pieniędzy na świecie.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en-US" dirty="0"/>
              <a:t>  </a:t>
            </a:r>
            <a:r>
              <a:rPr lang="en-US" sz="1500" dirty="0">
                <a:solidFill>
                  <a:srgbClr val="E8EAED"/>
                </a:solidFill>
                <a:ea typeface="+mj-lt"/>
                <a:cs typeface="+mj-lt"/>
              </a:rPr>
              <a:t>Jedna z najmocniejszych walut na świecie. Waluta ta jest wydawana przez Bank </a:t>
            </a:r>
            <a:r>
              <a:rPr lang="en-US" sz="1500" dirty="0">
                <a:solidFill>
                  <a:srgbClr val="E2EEFF"/>
                </a:solidFill>
                <a:ea typeface="+mj-lt"/>
                <a:cs typeface="+mj-lt"/>
              </a:rPr>
              <a:t>Japonii</a:t>
            </a:r>
            <a:r>
              <a:rPr lang="en-US" sz="1500" dirty="0">
                <a:solidFill>
                  <a:srgbClr val="E8EAED"/>
                </a:solidFill>
                <a:ea typeface="+mj-lt"/>
                <a:cs typeface="+mj-lt"/>
              </a:rPr>
              <a:t>. </a:t>
            </a:r>
            <a:r>
              <a:rPr lang="en-US" sz="1500" dirty="0">
                <a:solidFill>
                  <a:srgbClr val="E2EEFF"/>
                </a:solidFill>
                <a:ea typeface="+mj-lt"/>
                <a:cs typeface="+mj-lt"/>
              </a:rPr>
              <a:t>Jen</a:t>
            </a:r>
            <a:r>
              <a:rPr lang="en-US" sz="1500" dirty="0">
                <a:solidFill>
                  <a:srgbClr val="E8EAED"/>
                </a:solidFill>
                <a:ea typeface="+mj-lt"/>
                <a:cs typeface="+mj-lt"/>
              </a:rPr>
              <a:t> nie dzieli się na mniejsze jednostki, a w obiegu znajdują się monety o nominałach 1, 5, 10, 50, 100, 500 jenów oraz banknoty o nominałach 1 000, 2 000, 5 000 i 10 000 jenów.</a:t>
            </a:r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/>
              <a:t> Photo by </a:t>
            </a:r>
            <a:r>
              <a:rPr lang="en-US" dirty="0">
                <a:ea typeface="+mj-lt"/>
                <a:cs typeface="+mj-lt"/>
                <a:hlinkClick r:id="rId8"/>
              </a:rPr>
              <a:t>https://staragotowka.pl/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en-US" dirty="0">
                <a:ea typeface="+mj-lt"/>
                <a:cs typeface="+mj-lt"/>
              </a:rPr>
              <a:t>  Zródła </a:t>
            </a:r>
            <a:r>
              <a:rPr lang="en-US" dirty="0">
                <a:ea typeface="+mj-lt"/>
                <a:cs typeface="+mj-lt"/>
                <a:hlinkClick r:id="rId9"/>
              </a:rPr>
              <a:t>https://www.infor.pl/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endParaRPr lang="en-US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4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8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4" name="Picture 30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5" name="Oval 32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6" name="Picture 34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36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8" name="Rectangle 38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265F7-13DF-B55D-C549-7767FE3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Rubel Rosyjski (RUB)</a:t>
            </a:r>
          </a:p>
        </p:txBody>
      </p:sp>
      <p:pic>
        <p:nvPicPr>
          <p:cNvPr id="9" name="Symbol zastępczy obrazu 8" descr="Gdzie sprzedać ruble rosyjskie? - Dukat Kantor">
            <a:extLst>
              <a:ext uri="{FF2B5EF4-FFF2-40B4-BE49-F238E27FC236}">
                <a16:creationId xmlns="" xmlns:a16="http://schemas.microsoft.com/office/drawing/2014/main" id="{1DD91631-7B56-E25A-CD31-443F46E393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5481" r="2" b="2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9A9116-FFFD-C002-75E9-E8BF85E6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 3" charset="2"/>
              <a:buChar char=""/>
            </a:pPr>
            <a:r>
              <a:rPr lang="en-US" sz="1800" dirty="0"/>
              <a:t>Waluta Rosji.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Waluta ta jest używana w 2 nieuznawanych państwach oraz w cześci Gruzij. </a:t>
            </a:r>
          </a:p>
          <a:p>
            <a:pPr>
              <a:buClr>
                <a:srgbClr val="8AD0D6"/>
              </a:buClr>
              <a:buChar char=""/>
            </a:pPr>
            <a:r>
              <a:rPr lang="en-US" sz="1800" dirty="0"/>
              <a:t> Photo by </a:t>
            </a:r>
            <a:r>
              <a:rPr lang="en-US" sz="1800" dirty="0">
                <a:ea typeface="+mj-lt"/>
                <a:cs typeface="+mj-lt"/>
                <a:hlinkClick r:id="rId8"/>
              </a:rPr>
              <a:t>https://dukatkantor.pl/</a:t>
            </a:r>
          </a:p>
          <a:p>
            <a:pPr>
              <a:buClr>
                <a:srgbClr val="8AD0D6"/>
              </a:buClr>
              <a:buChar char=""/>
            </a:pPr>
            <a:r>
              <a:rPr lang="en-US" sz="1800" dirty="0"/>
              <a:t>Zródła: </a:t>
            </a:r>
            <a:r>
              <a:rPr lang="en-US" sz="1800" dirty="0">
                <a:ea typeface="+mj-lt"/>
                <a:cs typeface="+mj-lt"/>
                <a:hlinkClick r:id="rId9"/>
              </a:rPr>
              <a:t>https://pl.wikipedia.org/</a:t>
            </a:r>
            <a:endParaRPr lang="en-US" sz="1800" dirty="0"/>
          </a:p>
          <a:p>
            <a:pPr>
              <a:buClr>
                <a:srgbClr val="8AD0D6"/>
              </a:buClr>
            </a:pPr>
            <a:endParaRPr lang="en-US" sz="1800" dirty="0"/>
          </a:p>
          <a:p>
            <a:pPr>
              <a:buClr>
                <a:srgbClr val="8AD0D6"/>
              </a:buClr>
            </a:pPr>
            <a:r>
              <a:rPr lang="en-US" sz="1800" dirty="0"/>
              <a:t>  </a:t>
            </a:r>
          </a:p>
        </p:txBody>
      </p:sp>
    </p:spTree>
    <p:extLst>
      <p:ext uri="{BB962C8B-B14F-4D97-AF65-F5344CB8AC3E}">
        <p14:creationId xmlns="" xmlns:p14="http://schemas.microsoft.com/office/powerpoint/2010/main" val="33095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6" name="Oval 13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15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17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9" name="Rectangle 19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265F7-13DF-B55D-C549-7767FE3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Yuan Renminbi (CNY)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9A9116-FFFD-C002-75E9-E8BF85E6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371" y="3090314"/>
            <a:ext cx="3925316" cy="32701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 3" charset="2"/>
              <a:buChar char=""/>
            </a:pPr>
            <a:r>
              <a:rPr lang="en-US" sz="1800" dirty="0"/>
              <a:t>Waluta Chin.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 Narodowa jednostka monetarna.</a:t>
            </a:r>
          </a:p>
          <a:p>
            <a:pPr>
              <a:buFont typeface="Wingdings 3" charset="2"/>
              <a:buChar char=""/>
            </a:pPr>
            <a:r>
              <a:rPr lang="en-US" sz="1800" dirty="0">
                <a:solidFill>
                  <a:srgbClr val="E8EAED"/>
                </a:solidFill>
                <a:ea typeface="+mj-lt"/>
                <a:cs typeface="+mj-lt"/>
              </a:rPr>
              <a:t>yuan – </a:t>
            </a:r>
            <a:r>
              <a:rPr lang="en-US" sz="1800" dirty="0">
                <a:solidFill>
                  <a:srgbClr val="E2EEFF"/>
                </a:solidFill>
                <a:ea typeface="+mj-lt"/>
                <a:cs typeface="+mj-lt"/>
              </a:rPr>
              <a:t>waluta</a:t>
            </a:r>
            <a:r>
              <a:rPr lang="en-US" sz="1800" dirty="0">
                <a:solidFill>
                  <a:srgbClr val="E8EAED"/>
                </a:solidFill>
                <a:ea typeface="+mj-lt"/>
                <a:cs typeface="+mj-lt"/>
              </a:rPr>
              <a:t> Chińskiej Republiki Ludowej, oficjalnie nazywana renminbi. Yuan – dynastia mongolska rządząca Chinami w latach 1279-1368.</a:t>
            </a:r>
            <a:endParaRPr lang="en-US" sz="1800" dirty="0">
              <a:solidFill>
                <a:srgbClr val="E8EAED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sz="1800" dirty="0"/>
              <a:t> Photo by </a:t>
            </a:r>
            <a:r>
              <a:rPr lang="en-US" sz="1800" dirty="0">
                <a:ea typeface="+mj-lt"/>
                <a:cs typeface="+mj-lt"/>
                <a:hlinkClick r:id="rId7"/>
              </a:rPr>
              <a:t>https://www.istockphoto.com/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en-US" sz="1800" dirty="0"/>
              <a:t> </a:t>
            </a:r>
            <a:r>
              <a:rPr lang="en-US" sz="1800" dirty="0">
                <a:ea typeface="+mj-lt"/>
                <a:cs typeface="+mj-lt"/>
                <a:hlinkClick r:id="rId8"/>
              </a:rPr>
              <a:t>https://pl.wikipedia.org/wiki/Yuan</a:t>
            </a:r>
            <a:endParaRPr lang="en-US" sz="1800" dirty="0">
              <a:ea typeface="+mj-lt"/>
              <a:cs typeface="+mj-lt"/>
            </a:endParaRP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endParaRPr lang="en-US" sz="1800" dirty="0"/>
          </a:p>
        </p:txBody>
      </p:sp>
      <p:pic>
        <p:nvPicPr>
          <p:cNvPr id="5" name="Symbol zastępczy obrazu 4" descr="Yuan Renminbi Chiński Waluta Tle - zdjęcia stockowe i więcej obrazów  Banknot chińskich juanów - Banknot chińskich juanów, Waluta Chin, Banknot -  iStock">
            <a:extLst>
              <a:ext uri="{FF2B5EF4-FFF2-40B4-BE49-F238E27FC236}">
                <a16:creationId xmlns="" xmlns:a16="http://schemas.microsoft.com/office/drawing/2014/main" id="{BBCDB3FB-4D8C-8692-9CBD-E2994D5668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9"/>
          <a:srcRect r="5483" b="2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44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265F7-13DF-B55D-C549-7767FE30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 Szwajcarski (CHF)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9A9116-FFFD-C002-75E9-E8BF85E6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225" y="3657600"/>
            <a:ext cx="5416672" cy="2160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Waluta Szwajcarii.</a:t>
            </a:r>
          </a:p>
          <a:p>
            <a:pPr>
              <a:buFontTx/>
              <a:buChar char="•"/>
            </a:pPr>
            <a:r>
              <a:rPr lang="en-US" dirty="0"/>
              <a:t> Uważany za jedną z najstabilniejszych walut na świecie.</a:t>
            </a:r>
          </a:p>
          <a:p>
            <a:pPr>
              <a:buClr>
                <a:srgbClr val="8AD0D6"/>
              </a:buClr>
              <a:buFont typeface="Arial"/>
              <a:buChar char="•"/>
            </a:pPr>
            <a:r>
              <a:rPr lang="en-US" dirty="0"/>
              <a:t> Frank Szwajcarski to waluta Szwajcarii oraz Lichtensteinu, został wprowadzony w 1850 roku.</a:t>
            </a:r>
          </a:p>
          <a:p>
            <a:pPr>
              <a:buClr>
                <a:srgbClr val="8AD0D6"/>
              </a:buClr>
              <a:buFont typeface="Arial"/>
              <a:buChar char="•"/>
            </a:pPr>
            <a:r>
              <a:rPr lang="en-US" dirty="0"/>
              <a:t> Photo by </a:t>
            </a:r>
            <a:r>
              <a:rPr lang="en-US" dirty="0">
                <a:ea typeface="+mj-lt"/>
                <a:cs typeface="+mj-lt"/>
                <a:hlinkClick r:id="rId2"/>
              </a:rPr>
              <a:t>https://next.gazeta.pl/</a:t>
            </a:r>
          </a:p>
          <a:p>
            <a:pPr>
              <a:buClr>
                <a:srgbClr val="8AD0D6"/>
              </a:buClr>
              <a:buFont typeface="Arial"/>
              <a:buChar char="•"/>
            </a:pPr>
            <a:r>
              <a:rPr lang="en-US" dirty="0"/>
              <a:t>Zródła: </a:t>
            </a:r>
            <a:r>
              <a:rPr lang="en-US" dirty="0">
                <a:ea typeface="+mj-lt"/>
                <a:cs typeface="+mj-lt"/>
                <a:hlinkClick r:id="rId3"/>
              </a:rPr>
              <a:t>https://pl.wikipedia.org/wiki/Frank_szwajcarski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  <a:buFont typeface="Arial"/>
              <a:buChar char="•"/>
            </a:pPr>
            <a:endParaRPr lang="en-US" dirty="0"/>
          </a:p>
        </p:txBody>
      </p:sp>
      <p:pic>
        <p:nvPicPr>
          <p:cNvPr id="8" name="Symbol zastępczy obrazu 7" descr="Frank szwajcarski wkrótce po 5 zł? Ekspert: Taki scenariusz staje się  prawdopodobny | Biznes na Next.Gazeta.pl">
            <a:extLst>
              <a:ext uri="{FF2B5EF4-FFF2-40B4-BE49-F238E27FC236}">
                <a16:creationId xmlns="" xmlns:a16="http://schemas.microsoft.com/office/drawing/2014/main" id="{E84562CB-872D-F10C-C4B0-70D7AAAA53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6685" r="26685"/>
          <a:stretch/>
        </p:blipFill>
        <p:spPr/>
      </p:pic>
    </p:spTree>
    <p:extLst>
      <p:ext uri="{BB962C8B-B14F-4D97-AF65-F5344CB8AC3E}">
        <p14:creationId xmlns="" xmlns:p14="http://schemas.microsoft.com/office/powerpoint/2010/main" val="8832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265F7-13DF-B55D-C549-7767FE3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/>
              <a:t>Korona Norweska (NOK)</a:t>
            </a:r>
          </a:p>
        </p:txBody>
      </p:sp>
      <p:pic>
        <p:nvPicPr>
          <p:cNvPr id="5" name="Symbol zastępczy obrazu 4" descr="Korona norweska - problem z wymianą! Czy to dotyczy banków? Sprawdziliśmy!  | FXMAG INWESTOR">
            <a:extLst>
              <a:ext uri="{FF2B5EF4-FFF2-40B4-BE49-F238E27FC236}">
                <a16:creationId xmlns="" xmlns:a16="http://schemas.microsoft.com/office/drawing/2014/main" id="{6DD734E3-8C3F-4254-578C-7999140B0E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0728" r="10727" b="-1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9A9116-FFFD-C002-75E9-E8BF85E6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en-US" sz="1800" dirty="0"/>
              <a:t>Waluta Norwegii.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 Używana też na Wyspach Owczych i Svalbardzie.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en-US" sz="1800" dirty="0"/>
              <a:t> Korona  jako środek płatniczy w Norwegii w 1875 roku.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 Photo by </a:t>
            </a:r>
            <a:r>
              <a:rPr lang="en-US" sz="1800" dirty="0">
                <a:ea typeface="+mj-lt"/>
                <a:cs typeface="+mj-lt"/>
                <a:hlinkClick r:id="rId8"/>
              </a:rPr>
              <a:t>https://www.fxmag.pl/</a:t>
            </a: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r>
              <a:rPr lang="en-US" sz="1800" dirty="0">
                <a:ea typeface="+mj-lt"/>
                <a:cs typeface="+mj-lt"/>
                <a:hlinkClick r:id="rId9"/>
              </a:rPr>
              <a:t>https://pl.wikipedia.org/wiki/Korona_norweska</a:t>
            </a:r>
            <a:endParaRPr lang="en-US" sz="1800" dirty="0">
              <a:ea typeface="+mj-lt"/>
              <a:cs typeface="+mj-lt"/>
            </a:endParaRPr>
          </a:p>
          <a:p>
            <a:pPr>
              <a:buClr>
                <a:srgbClr val="8AD0D6"/>
              </a:buClr>
              <a:buFont typeface="Wingdings 3" charset="2"/>
              <a:buChar char=""/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1888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102</Words>
  <Application>Microsoft Office PowerPoint</Application>
  <PresentationFormat>Niestandardowy</PresentationFormat>
  <Paragraphs>67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Motyw pakietu Office</vt:lpstr>
      <vt:lpstr>Ion</vt:lpstr>
      <vt:lpstr>Waluty Świata</vt:lpstr>
      <vt:lpstr>Euro (EUR)</vt:lpstr>
      <vt:lpstr>Dolar Amerykański (USD)</vt:lpstr>
      <vt:lpstr>Funt Brytyjski (GBP)</vt:lpstr>
      <vt:lpstr>Jen Japoński (JPY)</vt:lpstr>
      <vt:lpstr>Rubel Rosyjski (RUB)</vt:lpstr>
      <vt:lpstr>Yuan Renminbi (CNY)</vt:lpstr>
      <vt:lpstr>Frank Szwajcarski (CHF)</vt:lpstr>
      <vt:lpstr>Korona Norweska (NOK)</vt:lpstr>
      <vt:lpstr>Dolar Australijski (AUD)</vt:lpstr>
      <vt:lpstr>Thank You  Marcel Świdros    2TPS   Źródła: https://pl.wikipedia.org/, https://www.interkantor.eu/,https://www.fxmag.pl/, https://next.gazeta.pl/, https://www.istockphoto.com/, https://dukatkantor.pl/, https://cinkciarz.pl/, https://staragotowka.pl/, https://www.infor.pl/ https://www.ecb.europa.eu/  https://www.forex.pl/,  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użytkownik</cp:lastModifiedBy>
  <cp:revision>418</cp:revision>
  <dcterms:created xsi:type="dcterms:W3CDTF">2023-11-25T16:40:28Z</dcterms:created>
  <dcterms:modified xsi:type="dcterms:W3CDTF">2023-11-26T17:57:06Z</dcterms:modified>
</cp:coreProperties>
</file>