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9" r:id="rId3"/>
    <p:sldId id="290" r:id="rId4"/>
    <p:sldId id="259" r:id="rId5"/>
    <p:sldId id="258" r:id="rId6"/>
    <p:sldId id="28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9" r:id="rId16"/>
    <p:sldId id="268" r:id="rId17"/>
    <p:sldId id="269" r:id="rId18"/>
    <p:sldId id="280" r:id="rId19"/>
    <p:sldId id="270" r:id="rId20"/>
    <p:sldId id="271" r:id="rId21"/>
    <p:sldId id="28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2" r:id="rId30"/>
    <p:sldId id="284" r:id="rId31"/>
    <p:sldId id="285" r:id="rId32"/>
    <p:sldId id="286" r:id="rId33"/>
    <p:sldId id="283" r:id="rId34"/>
    <p:sldId id="287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8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2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8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9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1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7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8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22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8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az 3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D9D17858-B4CB-01F4-6236-27C915ADA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29" r="-1" b="1355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762E076-AEBA-5019-1423-3A74B71A2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8686796" cy="2334247"/>
          </a:xfrm>
        </p:spPr>
        <p:txBody>
          <a:bodyPr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Waluty państw Unii Europejskiej.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ABEC36-837D-9D2F-36A6-4B0E5208E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Zapraszam!</a:t>
            </a:r>
          </a:p>
        </p:txBody>
      </p:sp>
      <p:sp>
        <p:nvSpPr>
          <p:cNvPr id="116" name="Rectangle 1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0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8676E2-2234-C14B-024E-B1121C31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Estonia - EE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3E40BC-6E4B-2BF9-18F9-F1C14FB3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2011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4076675-0126-0969-3A75-1D8A0C99CC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 Estonii została wprowadzona waluta euro. </a:t>
            </a:r>
          </a:p>
          <a:p>
            <a:r>
              <a:rPr lang="pl-PL" sz="2400" dirty="0"/>
              <a:t>Poprzednią walutą Estonii były korony estońskie.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AC2D604E-A226-E1CB-0383-AE2563830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04A7420C-509F-229B-3516-7F1EED9AF8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A2143B0-3139-3A29-E40F-742B7ED24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182" y="978119"/>
            <a:ext cx="5233843" cy="55093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4769F3E-610A-26CC-BE11-59BEE62C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4712602"/>
            <a:ext cx="3139498" cy="19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63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44E525-E91F-2DAE-40EA-F0B023CD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Finlandia - FI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D9C71FE-747C-1019-2E27-4795D2521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1999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5E30BC9-114D-FEF6-DC6F-C8B1F71FAF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Marka fińska (fiń. </a:t>
            </a:r>
            <a:r>
              <a:rPr lang="pl-PL" sz="2400" dirty="0" err="1"/>
              <a:t>markka</a:t>
            </a:r>
            <a:r>
              <a:rPr lang="pl-PL" sz="2400" dirty="0"/>
              <a:t>) – waluta używana w Finlandii od 1861 do 2002. Dzieliła się na 100 penni.</a:t>
            </a:r>
          </a:p>
          <a:p>
            <a:r>
              <a:rPr lang="pl-PL" sz="2400" dirty="0"/>
              <a:t>Została zastąpiona przez euro. </a:t>
            </a:r>
          </a:p>
          <a:p>
            <a:r>
              <a:rPr lang="pl-PL" sz="2400" i="1" dirty="0"/>
              <a:t>Kurs wymiany wynosił 1 euro = 5,94573 marki.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7F4995-52AB-62F1-43B5-A7E91F403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322A1DE-9F9B-9EC0-0EFB-D33877C330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72673" y="4679406"/>
            <a:ext cx="4195811" cy="21785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2C8DA6-8E0A-F333-0F7D-9ABA8A44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436" y="2581781"/>
            <a:ext cx="4110182" cy="200942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FE161CA-3469-8FEC-48FF-7E9E5BD1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7379">
            <a:off x="4768148" y="937212"/>
            <a:ext cx="3166032" cy="19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66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8570F7-195C-D2E2-A08C-A2D3A24E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Francja - FR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E627A6-38B0-63F0-C516-50D00551F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95ED211-7B5A-01C3-A4F0-F412EEFE66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l-PL" sz="5000" dirty="0"/>
              <a:t>Frank francuski będący w obiegu w latach 1795–2002.</a:t>
            </a:r>
          </a:p>
          <a:p>
            <a:pPr algn="l"/>
            <a:r>
              <a:rPr lang="pl-PL" sz="5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2002 roku frank francuski został ostatecznie wycofany z obiegu i zastąpiony przez euro po kursie 1 euro = 6,55957 franków.</a:t>
            </a:r>
          </a:p>
          <a:p>
            <a:pPr algn="l"/>
            <a:r>
              <a:rPr lang="pl-PL" sz="5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5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Wymiana monet była możliwa do 17 lutego 2005, a banknotów do 17 lutego 2012.</a:t>
            </a:r>
          </a:p>
          <a:p>
            <a:br>
              <a:rPr lang="pl-PL" dirty="0"/>
            </a:b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894EBC6-1AF0-D810-92FE-16D5E21B5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3BA08C9-7D30-E817-0930-68EACE8D163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34961" y="4537532"/>
            <a:ext cx="4260473" cy="20785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666BAC-9148-E3D7-0654-83B19A48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41" y="2255056"/>
            <a:ext cx="4157189" cy="207859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D10861D-17D9-5B39-F0A0-C365E0F58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532">
            <a:off x="4939035" y="1097596"/>
            <a:ext cx="2343574" cy="15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1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C4309A-715D-A6BD-AB25-D95592FD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Grecja - GR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F4C2BB8-9008-6C0E-41E8-A270CF4FA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A3AB329-07CB-8D87-FD2D-B6C2494394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Drachma grecka - oficjalna historyczna waluta Grecji, aż do czasu zastąpienia przez euro w 2002 roku.</a:t>
            </a:r>
          </a:p>
          <a:p>
            <a:r>
              <a:rPr lang="pl-PL" sz="2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Według kursu 340,750 drachm =1 euro.</a:t>
            </a:r>
            <a:endParaRPr lang="pl-PL" sz="2400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98410B-948F-D78F-429D-ADB9DC466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8BA5977-84B6-66E8-E67D-0D376585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018" y="3897745"/>
            <a:ext cx="5189124" cy="2798321"/>
          </a:xfrm>
          <a:prstGeom prst="rect">
            <a:avLst/>
          </a:prstGeom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203589C-1931-742B-24F2-C2BDE3A854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F99AFA6-D22F-AF85-9352-2D556F77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4804">
            <a:off x="6870773" y="1187798"/>
            <a:ext cx="3583132" cy="23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67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8CA30A-CC2F-1432-CC33-CBB2A6FB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Hiszpania - ES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331034-A507-99FD-F6EA-24D8B8ACF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73FD137-5D0F-E67D-BE86-E9AA2CA9BC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Peseta – dawna waluta hiszpańska obowiązująca również (wraz z frankiem francuskim) w Andorze. </a:t>
            </a:r>
          </a:p>
          <a:p>
            <a:r>
              <a:rPr lang="pl-PL" sz="2400" dirty="0"/>
              <a:t>Została zastąpiona przez euro w 2002 r. Dzieliła się na 100 </a:t>
            </a:r>
            <a:r>
              <a:rPr lang="pl-PL" sz="2400" dirty="0" err="1"/>
              <a:t>centimos</a:t>
            </a:r>
            <a:r>
              <a:rPr lang="pl-PL" sz="2400" dirty="0"/>
              <a:t>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EFBD60-563A-24AA-ACAF-3196B90B6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657CCAC-9023-54F6-C6F4-2D9A5869F1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48632" y="4131063"/>
            <a:ext cx="3835221" cy="25500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83A354-B0DB-7DEF-A2AB-2E9719514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632" y="387810"/>
            <a:ext cx="4051876" cy="405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2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82A92E-6341-9118-8662-BBE676AC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Holandia - NL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F9C5A3-04F4-4711-8D1C-E2ADE85EB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58CE62-02C0-73A7-2D79-5FE05C54DE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Gulden holenderski (używano także nazwy floren) – jednostka walutowa Holandii od XVII wieku do 2002 roku. </a:t>
            </a:r>
          </a:p>
          <a:p>
            <a:r>
              <a:rPr lang="pl-PL" sz="2400" i="1" dirty="0"/>
              <a:t>Dzielił się na 100 centów. Zastąpiony przez euro.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AE0D0ED-F145-C269-750E-FF50AC27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36" y="4024185"/>
            <a:ext cx="4097028" cy="2724087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8ECB94E-6EA0-83E2-CAF9-E972DB1C8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6692CB5-6E22-63B9-4011-40712BFEC3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89231" y="1238190"/>
            <a:ext cx="3267841" cy="24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5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C71692-F83D-6D92-C8E2-596DA7BF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Irlandia - 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67AAE7-6438-A310-45B6-47BF4A2C5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1AD9443-109D-8557-1E50-A36336A733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200" dirty="0"/>
              <a:t>Funt irlandzki – oficjalna waluta Irlandii do zastąpienia przez euro w 2002 r.</a:t>
            </a:r>
          </a:p>
          <a:p>
            <a:endParaRPr lang="pl-PL" sz="2200" dirty="0"/>
          </a:p>
          <a:p>
            <a:r>
              <a:rPr lang="pl-PL" sz="2200" i="1" dirty="0"/>
              <a:t>Funt Irlandzki akceptowany był do końca marca 2002, po tym terminie jedyna waluta akceptowana w Irlandii to euro.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0EA0B5E-ECDA-5ECB-E3DF-218B2FB94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33A49F9-214A-36CB-C02C-762DEE0662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663045" y="3713017"/>
            <a:ext cx="6020305" cy="28894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FD28421-25D0-AB7C-3B54-CBD0C00E6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8559">
            <a:off x="6525549" y="1191354"/>
            <a:ext cx="4153591" cy="20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95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192DB1-8677-2AF5-204F-94D632B7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Litwa - LT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382F37-4499-538C-2B19-0F07B480F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2015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0FB805-C623-DCCD-B621-B969F295B9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200" dirty="0"/>
              <a:t>Lit – oficjalna waluta litewska w latach 1922–1941 oraz 1993–2015. </a:t>
            </a:r>
          </a:p>
          <a:p>
            <a:r>
              <a:rPr lang="pl-PL" sz="2200" dirty="0"/>
              <a:t>1 stycznia 2015 lit został oficjalnie zastąpiony przez euro, pozostawał jednak równolegle w obiegu do dnia 15 stycznia 2015.</a:t>
            </a:r>
          </a:p>
          <a:p>
            <a:r>
              <a:rPr lang="pl-PL" sz="2200" i="1" dirty="0"/>
              <a:t>1 lit dzielił się na 100 centów. </a:t>
            </a:r>
          </a:p>
          <a:p>
            <a:r>
              <a:rPr lang="pl-PL" sz="2200" i="1" dirty="0"/>
              <a:t>Od 2 lutego 2002 kurs lita wobec euro był stały i wynosił 3,4528 LTL = 1 EUR.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C27725B-A0B0-24F6-497F-781449B2E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DFA52A2-5D73-B9F1-BA3E-7C697F2662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28402" y="4107312"/>
            <a:ext cx="4954948" cy="25498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E6D7C1-C5E5-ADB0-879F-B436CC3FC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3166">
            <a:off x="6401377" y="1117530"/>
            <a:ext cx="4479059" cy="26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6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FB9771-F64E-D2ED-8394-DF7D5AFC2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Luksemburg - LU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AFFB50-65B8-BB9D-B93C-2C40013BE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FDFB38-945E-34D3-C5B0-11AC9D3BD9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Frank luksemburski − jednostka monetarna Luksemburga, będąca w obiegu w latach 1854−2002, zastąpiona przez euro. </a:t>
            </a:r>
          </a:p>
          <a:p>
            <a:r>
              <a:rPr lang="pl-PL" sz="2400" i="1" dirty="0"/>
              <a:t>1 frank luksemburski był równy 100 centymom.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1B0F46B-B600-F228-775B-13EDEEF7A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0DD04E2-3834-5F16-D1A8-DB8B0B76AA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3679228"/>
            <a:ext cx="5578130" cy="286653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78B17F1-FB7D-3087-9C4F-8DD11C8A8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0516">
            <a:off x="6791233" y="911947"/>
            <a:ext cx="4187663" cy="25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9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6932D1-1FFC-E18A-EB96-846C8B72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Łotwa - LV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7E5DD0-A1C6-88C9-7336-E1B739ED9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2014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FBD196-BCB6-AA9B-5D78-01D80C41BC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Łat  – dawna jednostka monetarna używana na Łotwie w latach 1922–1941 oraz 1993–2014. Została zastąpiona przez euro 1 stycznia 2014 r, pozostając równolegle w obiegu do 15 stycznia tegoż roku. </a:t>
            </a:r>
          </a:p>
          <a:p>
            <a:r>
              <a:rPr lang="pl-PL" sz="2400" dirty="0"/>
              <a:t> </a:t>
            </a:r>
            <a:r>
              <a:rPr lang="pl-PL" sz="2400" i="1" dirty="0"/>
              <a:t>Dzieliła się na 100 </a:t>
            </a:r>
            <a:r>
              <a:rPr lang="pl-PL" sz="2400" i="1" dirty="0" err="1"/>
              <a:t>santimów</a:t>
            </a:r>
            <a:r>
              <a:rPr lang="pl-PL" sz="2400" i="1" dirty="0"/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69B9FCB-574A-4532-7449-201B8D4CF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9232">
            <a:off x="5999740" y="1217581"/>
            <a:ext cx="4298209" cy="2149105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1892327-7C82-1F7E-A557-5717A1840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F632710-5A73-0B5D-EB37-B0B13E7D5A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7221" y="4024185"/>
            <a:ext cx="5040275" cy="25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99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058DBEDE-7B9F-2350-1F41-41F3959C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Spis treści: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A929B48A-B964-32B4-F0FB-716801C93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Waluta Euro: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88648E79-1D30-C2DB-CD5E-F8B19100C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650" y="2876085"/>
            <a:ext cx="5020056" cy="3322895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Austria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Belgia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Chorwacja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Cypr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Estonia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Finlandia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Francja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Grecja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Hiszpania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Holandia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DB70E95C-E163-1698-AA29-DF2468DA7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B9139322-3873-D5ED-086F-8C0D4EF1DE5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Irlandia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Litwa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Luksemburg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Łotwa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Malta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Niemcy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Portugalia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Słowacja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Słowenia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Włochy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A7DB22D-2FA8-63E3-0C67-FE8E9C3DC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709">
            <a:off x="6489412" y="1004440"/>
            <a:ext cx="3901497" cy="17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7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5FF2C3-F481-500F-9820-A3B831B7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Malta - MT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17CEA24-3341-4413-1F09-A9AD4BA57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2008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14AB0A4-54DE-552B-2696-7F55343DEB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200" dirty="0"/>
              <a:t>Lira maltańska, funt maltański – do 31 grudnia 2007 podstawowa jednostka monetarna Malty.</a:t>
            </a:r>
          </a:p>
          <a:p>
            <a:r>
              <a:rPr lang="pl-PL" sz="2200" dirty="0"/>
              <a:t>1 stycznia 2008 zastąpiona przez euro.</a:t>
            </a:r>
          </a:p>
          <a:p>
            <a:r>
              <a:rPr lang="pl-PL" sz="2200" i="1" dirty="0"/>
              <a:t>Jedna lira maltańska dzieliła się na sto centów. </a:t>
            </a:r>
          </a:p>
          <a:p>
            <a:r>
              <a:rPr lang="pl-PL" sz="2200" i="1" dirty="0"/>
              <a:t>1 € = 0,429300 MTL.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51ABB39-3244-048A-4698-5CB01C20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00" y="4292039"/>
            <a:ext cx="5020056" cy="2286914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B926E14-23AD-605A-1858-5E5A4FAD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5F7C1F-BE94-193A-787A-1B7D7CCC47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DF18265-9DBC-A1F5-BB85-06BE410F4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3219">
            <a:off x="6553281" y="1107212"/>
            <a:ext cx="3933693" cy="261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1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75E968-10B7-CB83-CE5E-D583EEE3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Niemcy - DE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08A393-DBFC-8450-349A-4DD50B808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ED0CE8F-890E-A652-D7A6-DE8B0D0056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Marka niemiecka – jednostka monetarna w Niemczech od 1871 roku. </a:t>
            </a:r>
          </a:p>
          <a:p>
            <a:r>
              <a:rPr lang="pl-PL" sz="2400" dirty="0"/>
              <a:t>1 marka dzieliła się na 100 fenigów. Zastąpiona przez euro 1 stycznia 2002.</a:t>
            </a:r>
          </a:p>
          <a:p>
            <a:r>
              <a:rPr lang="pl-PL" sz="2400" i="1" dirty="0"/>
              <a:t>Po kursie 1,95583 marki za 1 euro.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814375B-1FB7-8399-0EC0-5532A5359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98EA2EC-7EF8-5B43-9949-3C746084B2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06836" y="3766487"/>
            <a:ext cx="5235215" cy="280665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785FA46-47DD-6662-865F-C9904DB9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9972">
            <a:off x="5982329" y="988362"/>
            <a:ext cx="3932582" cy="23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15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AB8D6C-730E-B273-EE56-F783CBF8F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Portugalia - PT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70D8E8-4A1E-EE54-8A49-4E27706BF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0FCDBC-9C6B-42FD-82CC-836E47335C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Escudo portugalskie – była waluta narodowa Portugalii, w 2002 r. zastąpiona przez euro.</a:t>
            </a:r>
          </a:p>
          <a:p>
            <a:r>
              <a:rPr lang="pl-PL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escudo = 100 </a:t>
            </a:r>
            <a:r>
              <a:rPr lang="pl-PL" sz="24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centavos</a:t>
            </a:r>
            <a:endParaRPr lang="pl-PL" sz="2400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4E81AD-7F05-F23C-02B5-25AF38277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285901B-FB1A-207A-6D84-C5E2359A4E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17673" y="893827"/>
            <a:ext cx="5106051" cy="387997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9FD895-6D8A-5A7D-9244-77395813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446" y="4901538"/>
            <a:ext cx="3429000" cy="17145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B1A256-346D-7712-69E1-C01C2F45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49" y="4773805"/>
            <a:ext cx="2993634" cy="19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8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05A3B-595B-ACA8-FE36-3DFF0E84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Słowacja - SK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7C53AB-B05E-C7B0-0F2E-8541A774F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2009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3520177-D328-D42F-E911-E71CD585A1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Korona słowacka – była jednostka monetarna Słowacji, dzieląca się na 100 halerzy. </a:t>
            </a:r>
          </a:p>
          <a:p>
            <a:r>
              <a:rPr lang="pl-PL" sz="2400" dirty="0"/>
              <a:t>1 stycznia 2009 zastąpiona przez euro.</a:t>
            </a:r>
          </a:p>
          <a:p>
            <a:r>
              <a:rPr lang="pl-PL" sz="2400" dirty="0"/>
              <a:t>1 EUR=30,126 SKK.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5DD90D9-85D9-4216-6791-1499FCB82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38FCB5C-5B22-92F1-91B0-CDB120EB15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348534" y="3413058"/>
            <a:ext cx="3325596" cy="33395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4BC1C08-D6EB-18BF-B92E-26C0940A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825">
            <a:off x="5280972" y="945951"/>
            <a:ext cx="3324513" cy="22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28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609F45-BDAA-C72C-BD55-A55CF927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Słowenia - SI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FA3236-4C27-9B63-D221-4C40FBAC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2007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EECE964-7E18-3D8E-47E8-35248DDC44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200" dirty="0" err="1"/>
              <a:t>Tolar</a:t>
            </a:r>
            <a:r>
              <a:rPr lang="pl-PL" sz="2200" dirty="0"/>
              <a:t> – waluta Słowenii będąca w obiegu od października 1991 r. do 31 grudnia 2006. Dzielił się na 100 </a:t>
            </a:r>
            <a:r>
              <a:rPr lang="pl-PL" sz="2200" dirty="0" err="1"/>
              <a:t>stotinów</a:t>
            </a:r>
            <a:r>
              <a:rPr lang="pl-PL" sz="2200" dirty="0"/>
              <a:t>. </a:t>
            </a:r>
          </a:p>
          <a:p>
            <a:r>
              <a:rPr lang="pl-PL" sz="2200" dirty="0"/>
              <a:t>1 stycznia 2007 r. został zastąpiony przez euro po kursie 239,640 SIT/€.</a:t>
            </a:r>
          </a:p>
          <a:p>
            <a:endParaRPr lang="pl-PL" sz="2200" i="1" dirty="0"/>
          </a:p>
          <a:p>
            <a:r>
              <a:rPr lang="pl-PL" sz="2200" i="1" dirty="0"/>
              <a:t>Nazwa </a:t>
            </a:r>
            <a:r>
              <a:rPr lang="pl-PL" sz="2200" i="1" dirty="0" err="1"/>
              <a:t>tolar</a:t>
            </a:r>
            <a:r>
              <a:rPr lang="pl-PL" sz="2200" i="1" dirty="0"/>
              <a:t> (podobnie jak dolar) pochodzi od dawnej srebrnej monety talar.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6DB4F0F-6222-84FB-891A-2DBA2553D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D1E1BBF-F1A6-AE93-7B3F-225456BD10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43387" y="3317901"/>
            <a:ext cx="5930743" cy="340617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EF00D8E-AE9C-B41E-28B8-98C2FDC9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71" y="978119"/>
            <a:ext cx="4165574" cy="20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33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2E9CCD-83C9-4EA4-5F91-A024BA12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01" y="961580"/>
            <a:ext cx="11165481" cy="1073056"/>
          </a:xfrm>
        </p:spPr>
        <p:txBody>
          <a:bodyPr/>
          <a:lstStyle/>
          <a:p>
            <a:r>
              <a:rPr lang="pl-PL" dirty="0"/>
              <a:t>Włochy - IT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155B2D-4075-116D-5A8E-B15C56586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5A2579-E06A-0B27-6AA0-4AFE88E508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200" dirty="0"/>
              <a:t>Lir po raz pierwszy pojawił się w średniowieczu. Lir obowiązywał na terenie Włoch formalnie do 1999, choć faktycznie wyszedł z obiegu w 2002. </a:t>
            </a:r>
          </a:p>
          <a:p>
            <a:r>
              <a:rPr lang="pl-PL" sz="2200" i="1" dirty="0"/>
              <a:t>Podobnie jak funt szterling, reprezentował wartość jednego funta srebra, który był wart 20 solidów lub 240 denarów. </a:t>
            </a:r>
          </a:p>
          <a:p>
            <a:r>
              <a:rPr lang="pl-PL" sz="2200" i="1" dirty="0"/>
              <a:t>Dzielił się na 20 </a:t>
            </a:r>
            <a:r>
              <a:rPr lang="pl-PL" sz="2200" i="1" dirty="0" err="1"/>
              <a:t>soldi</a:t>
            </a:r>
            <a:r>
              <a:rPr lang="pl-PL" sz="2200" i="1" dirty="0"/>
              <a:t> lub 100 centesimo.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D86926-54A2-2584-37A3-EEF0642A3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C685B5C-7CCC-89D4-59AB-607DA78F7B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94637" y="2940207"/>
            <a:ext cx="3788713" cy="378871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126EC4A-032D-9D44-30B2-EBA1C318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5794">
            <a:off x="4569554" y="1183641"/>
            <a:ext cx="3279011" cy="21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0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3622B5-933B-6BEA-FE51-9CD12D1A79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52948" y="971397"/>
            <a:ext cx="5040784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Inne</a:t>
            </a:r>
            <a:r>
              <a:rPr lang="en-US" dirty="0"/>
              <a:t> </a:t>
            </a:r>
            <a:r>
              <a:rPr lang="en-US"/>
              <a:t>waluty</a:t>
            </a:r>
            <a:r>
              <a:rPr lang="en-US" dirty="0"/>
              <a:t> </a:t>
            </a:r>
            <a:r>
              <a:rPr lang="en-US"/>
              <a:t>obowiązujące</a:t>
            </a:r>
            <a:r>
              <a:rPr lang="en-US" dirty="0"/>
              <a:t> w UE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2947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5" descr="Monety">
            <a:extLst>
              <a:ext uri="{FF2B5EF4-FFF2-40B4-BE49-F238E27FC236}">
                <a16:creationId xmlns:a16="http://schemas.microsoft.com/office/drawing/2014/main" id="{34F246B6-5776-9E24-131D-9064D32F9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69" y="1023971"/>
            <a:ext cx="5021183" cy="502118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7632950-D278-4CFA-808C-361D65D66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9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BF0924-FDD7-2E76-BFEB-1DCB97E2A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Czechy - CZ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1D5731-8906-FCB7-D531-A6087D786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Korona czeska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D84428A-BF24-4380-E69B-DA2D1298E5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Jednostka monetarna Czech wprowadzona w 1993 roku, formalnie (nominały niższe od korony od 2009 roku nie są w obiegu) dzieląca się na 100 halerzy.</a:t>
            </a:r>
          </a:p>
          <a:p>
            <a:r>
              <a:rPr lang="pl-PL" i="1" dirty="0"/>
              <a:t>W obiegu są banknoty o nominałach: 100 </a:t>
            </a:r>
            <a:r>
              <a:rPr lang="pl-PL" i="1" dirty="0" err="1"/>
              <a:t>Kč</a:t>
            </a:r>
            <a:r>
              <a:rPr lang="pl-PL" i="1" dirty="0"/>
              <a:t>, 200 </a:t>
            </a:r>
            <a:r>
              <a:rPr lang="pl-PL" i="1" dirty="0" err="1"/>
              <a:t>Kč</a:t>
            </a:r>
            <a:r>
              <a:rPr lang="pl-PL" i="1" dirty="0"/>
              <a:t>, 500 </a:t>
            </a:r>
            <a:r>
              <a:rPr lang="pl-PL" i="1" dirty="0" err="1"/>
              <a:t>Kč</a:t>
            </a:r>
            <a:r>
              <a:rPr lang="pl-PL" i="1" dirty="0"/>
              <a:t>, 1000 </a:t>
            </a:r>
            <a:r>
              <a:rPr lang="pl-PL" i="1" dirty="0" err="1"/>
              <a:t>Kč</a:t>
            </a:r>
            <a:r>
              <a:rPr lang="pl-PL" i="1" dirty="0"/>
              <a:t>, 2000 </a:t>
            </a:r>
            <a:r>
              <a:rPr lang="pl-PL" i="1" dirty="0" err="1"/>
              <a:t>Kč</a:t>
            </a:r>
            <a:r>
              <a:rPr lang="pl-PL" i="1" dirty="0"/>
              <a:t> i 5000 </a:t>
            </a:r>
            <a:r>
              <a:rPr lang="pl-PL" i="1" dirty="0" err="1"/>
              <a:t>Kč</a:t>
            </a:r>
            <a:r>
              <a:rPr lang="pl-PL" i="1" dirty="0"/>
              <a:t>. </a:t>
            </a:r>
          </a:p>
          <a:p>
            <a:r>
              <a:rPr lang="pl-PL" i="1" dirty="0"/>
              <a:t>Monety mają nominały: 1 </a:t>
            </a:r>
            <a:r>
              <a:rPr lang="pl-PL" i="1" dirty="0" err="1"/>
              <a:t>Kč</a:t>
            </a:r>
            <a:r>
              <a:rPr lang="pl-PL" i="1" dirty="0"/>
              <a:t>, 2 </a:t>
            </a:r>
            <a:r>
              <a:rPr lang="pl-PL" i="1" dirty="0" err="1"/>
              <a:t>Kč</a:t>
            </a:r>
            <a:r>
              <a:rPr lang="pl-PL" i="1" dirty="0"/>
              <a:t>, 5 </a:t>
            </a:r>
            <a:r>
              <a:rPr lang="pl-PL" i="1" dirty="0" err="1"/>
              <a:t>Kč</a:t>
            </a:r>
            <a:r>
              <a:rPr lang="pl-PL" i="1" dirty="0"/>
              <a:t>, 10 </a:t>
            </a:r>
            <a:r>
              <a:rPr lang="pl-PL" i="1" dirty="0" err="1"/>
              <a:t>Kč</a:t>
            </a:r>
            <a:r>
              <a:rPr lang="pl-PL" i="1" dirty="0"/>
              <a:t>, 20 </a:t>
            </a:r>
            <a:r>
              <a:rPr lang="pl-PL" i="1" dirty="0" err="1"/>
              <a:t>Kč</a:t>
            </a:r>
            <a:r>
              <a:rPr lang="pl-PL" i="1" dirty="0"/>
              <a:t>, 50 </a:t>
            </a:r>
            <a:r>
              <a:rPr lang="pl-PL" i="1" dirty="0" err="1"/>
              <a:t>Kč</a:t>
            </a:r>
            <a:r>
              <a:rPr lang="pl-PL" i="1" dirty="0"/>
              <a:t>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9FEC41-5A94-5FD5-BD28-7DE7E2441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964EECD-B6C4-D7F7-502E-A82320CD9A3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54076" y="3571199"/>
            <a:ext cx="4948887" cy="308871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ED308D-B652-B1D6-FF75-C158BD45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56" y="1059517"/>
            <a:ext cx="3367126" cy="2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5D3B35-6E03-E9C5-DFBD-A92A4C36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Dania - DK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F6D320-EB58-569E-FD26-5133264A4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Korona duńska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77FEF-7A9D-5D09-1DCA-25E2BD5B2B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dirty="0"/>
              <a:t> Jednostka monetarna w Danii oraz terytoriach zależnych Danii: Wyspach Owczych i Grenlandii.</a:t>
            </a:r>
          </a:p>
          <a:p>
            <a:r>
              <a:rPr lang="pl-PL" dirty="0"/>
              <a:t>1 </a:t>
            </a:r>
            <a:r>
              <a:rPr lang="pl-PL" dirty="0" err="1"/>
              <a:t>krone</a:t>
            </a:r>
            <a:r>
              <a:rPr lang="pl-PL" dirty="0"/>
              <a:t> dzieli się na 100 </a:t>
            </a:r>
            <a:r>
              <a:rPr lang="pl-PL" dirty="0" err="1"/>
              <a:t>øre</a:t>
            </a:r>
            <a:r>
              <a:rPr lang="pl-PL" dirty="0"/>
              <a:t>.</a:t>
            </a:r>
          </a:p>
          <a:p>
            <a:r>
              <a:rPr lang="pl-PL" dirty="0"/>
              <a:t>Dania jest państwem Unii Europejskiej zwolnionym na mocy traktatu z </a:t>
            </a:r>
            <a:r>
              <a:rPr lang="pl-PL" dirty="0" err="1"/>
              <a:t>Maastricht</a:t>
            </a:r>
            <a:r>
              <a:rPr lang="pl-PL" dirty="0"/>
              <a:t> z obowiązku wprowadzenia u siebie waluty euro. W 2000 roku odbyło się dodatkowo referendum, w którym 53,2% społeczeństwa duńskiego odrzuciło pomysł wprowadzenia euro.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6B2D612-8B85-DC17-A958-C7B078F89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EF75A42-F7C4-373F-62D9-C1DA6FE9CA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00033" y="4024185"/>
            <a:ext cx="5289800" cy="267428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B8FDC9-1785-C319-8B38-6026D11E2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745">
            <a:off x="5440864" y="957577"/>
            <a:ext cx="3467008" cy="255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0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2399B-A189-DF44-0A34-BD451D8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Szwecja - SE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1F2D48-11F4-3A1D-B9D2-C1869C35F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Korona szwedzka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7045A11-445A-161B-BFE5-DAC4D16669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 </a:t>
            </a:r>
            <a:r>
              <a:rPr lang="pl-PL" sz="2200" dirty="0"/>
              <a:t>Jednostka monetarna Szwecji. Dzieli się ona na 100 </a:t>
            </a:r>
            <a:r>
              <a:rPr lang="pl-PL" sz="2200" dirty="0" err="1"/>
              <a:t>öre</a:t>
            </a:r>
            <a:r>
              <a:rPr lang="pl-PL" sz="2200" dirty="0"/>
              <a:t>.</a:t>
            </a:r>
          </a:p>
          <a:p>
            <a:r>
              <a:rPr lang="pl-PL" sz="2200" dirty="0"/>
              <a:t>Obecnie w obiegu są monety o nominałach 1 korona (</a:t>
            </a:r>
            <a:r>
              <a:rPr lang="pl-PL" sz="2200" dirty="0" err="1"/>
              <a:t>krona</a:t>
            </a:r>
            <a:r>
              <a:rPr lang="pl-PL" sz="2200" dirty="0"/>
              <a:t>) 5 i 10 koron. Moneta o nominale 50 </a:t>
            </a:r>
            <a:r>
              <a:rPr lang="pl-PL" sz="2200" dirty="0" err="1"/>
              <a:t>öre</a:t>
            </a:r>
            <a:r>
              <a:rPr lang="pl-PL" sz="2200" dirty="0"/>
              <a:t> została wycofana z użytku 1 października 2010. Banknoty to 20, 50, 100, 500 i 1000 koron. Najwyższy nominał o wartości 10 000 koron, wprowadzony w roku 1939 i istniejący w dwóch wersjach, z roku 1939 i 1958, został wycofany z obiegu w roku 1991.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62440BC-6FA3-AABC-47B4-C09812548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1ECFE5A-F997-0619-5818-3125A419E1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259561" y="3796144"/>
            <a:ext cx="3414569" cy="28586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123C64B-63E5-ABBA-16D8-6632C0FFB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6014">
            <a:off x="5699413" y="1124047"/>
            <a:ext cx="3869459" cy="242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0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7FEAD2-F867-C1FD-A50A-AF4172AB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Spis treści: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E0F7A7-617B-0404-3189-3E2273FC1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Inne waluty: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870DEB-3B2F-835B-CADA-F66C7195AE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Czechy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Dania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Szwecja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Polska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Bułgaria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Rumunia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Węgry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58879153-A5E0-63A9-87F7-B887780C2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A31320A-CCEA-2901-6FAC-8F325EAB2B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427810">
            <a:off x="4526984" y="1618606"/>
            <a:ext cx="6933181" cy="41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774061-E395-4A83-7706-6EA25329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Polska - PL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DFE4CD-E2F6-E3F0-EF12-05A124058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Złoty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FE3E9B1-01B3-92CF-6514-BF5A0BF6CC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Przed denominacją w roku 1995 oznaczenie kodowe PLZ. Podstawowa jednostka monetarna w Polsce, dzieli się na 100 groszy.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i="1" dirty="0"/>
              <a:t>Banknoty	</a:t>
            </a:r>
          </a:p>
          <a:p>
            <a:r>
              <a:rPr lang="pl-PL" sz="2400" i="1" dirty="0"/>
              <a:t>10, 20, 50, 100, 200, 500 (zł)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i="1" dirty="0"/>
              <a:t>Monety	</a:t>
            </a:r>
          </a:p>
          <a:p>
            <a:r>
              <a:rPr lang="pl-PL" sz="2400" i="1" dirty="0"/>
              <a:t>1, 2, 5, 10, 20, 50 (gr), 1, 2, 5 (zł)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D414E60-0137-E1EF-F8DA-31723885F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2039004-8E97-F622-C608-B839ADA4E6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12873" y="4024185"/>
            <a:ext cx="5661257" cy="264650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0F11E03-339B-B649-C25D-2B51783B9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088" y="1915378"/>
            <a:ext cx="3673748" cy="18368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FEEED3B-4893-AAE5-B31F-3BCF4E80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6353">
            <a:off x="4493915" y="1163064"/>
            <a:ext cx="3166833" cy="19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28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3B0705-8B1A-42AA-5C86-79368C72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Bułgaria - BG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C1388-F723-FAA6-D0E2-C24E4ADC4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Lew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54B55D-9C5D-66C0-009E-E68C24614F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2200" dirty="0"/>
              <a:t>Jednostka monetarna używana w Bułgarii od 1881. Dzieli się na 100 stotinek. </a:t>
            </a:r>
          </a:p>
          <a:p>
            <a:r>
              <a:rPr lang="pl-PL" sz="2200" dirty="0"/>
              <a:t>Lew jest sztywno powiązany z euro po kursie 1,95583 BGN = 1 EUR.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i="1" dirty="0"/>
              <a:t>Banknoty będące obecnie w obiegu to 5, 10, 20, 50, 100 </a:t>
            </a:r>
            <a:r>
              <a:rPr lang="pl-PL" sz="2200" i="1" dirty="0" err="1"/>
              <a:t>lewów</a:t>
            </a:r>
            <a:r>
              <a:rPr lang="pl-PL" sz="2200" i="1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i="1" dirty="0"/>
              <a:t>Monety w obiegu to: 1, 2, 5, 10, 20, 50 stotinek oraz 1 i 2 lewa.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E1AB832-7165-AA8D-0368-DC7C92DE0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FD732E9-05DA-EF7A-5F18-19DFFC8ADA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329415">
            <a:off x="6237566" y="3551225"/>
            <a:ext cx="4711242" cy="30884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BD10F0-F7FC-898C-1F6F-FA5F92CB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2241">
            <a:off x="7079537" y="1075627"/>
            <a:ext cx="3632260" cy="21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8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48B8F-67A1-0603-FD52-6AECCAF4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Rumunia - RO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026729-B6DC-1849-7EE3-0B8B51815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Lej rumuński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808FFE4-2824-ABC7-1DCC-8A7091774D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1900" dirty="0"/>
              <a:t>Waluta Rumunii, dzieląca się na 100 </a:t>
            </a:r>
            <a:r>
              <a:rPr lang="pl-PL" sz="1900" dirty="0" err="1"/>
              <a:t>banów</a:t>
            </a:r>
            <a:r>
              <a:rPr lang="pl-PL" sz="1900" dirty="0"/>
              <a:t>.</a:t>
            </a:r>
          </a:p>
          <a:p>
            <a:r>
              <a:rPr lang="pl-PL" sz="1900" dirty="0"/>
              <a:t>Istniały plany zastąpienia leja przez euro w 2019r. , których ostatecznie nie zrealizowano, natomiast pojawiły się spekulacje, że może to nastąpić w roku 2024.</a:t>
            </a:r>
          </a:p>
          <a:p>
            <a:r>
              <a:rPr lang="pl-PL" sz="1900" dirty="0"/>
              <a:t>1 lipca 2005 leja (ROL) zdenominowano w proporcji 10000:1</a:t>
            </a:r>
          </a:p>
          <a:p>
            <a:r>
              <a:rPr lang="pl-PL" sz="1900" i="1" dirty="0"/>
              <a:t>Od średniowiecza ziemie rumuńskie były pod panowaniem tureckim. W XVIII wieku walutą stosowaną na tym terenie był piastr turecki. Pieniądze te były nazywane lew.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C7D28CF-18DC-7C40-CECC-E08F73694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87789E7-A457-9338-5A5A-D8EE09596A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333573">
            <a:off x="6249516" y="3962859"/>
            <a:ext cx="4927095" cy="26004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AD469E7-BC79-3FFC-1C99-196F10784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1801">
            <a:off x="6937086" y="931937"/>
            <a:ext cx="4246672" cy="28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6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9B2D6-63BA-7A6F-C2B6-C70248A6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Węgry - HU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1B1317-4FEA-9424-C9F7-E84796A32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 err="1"/>
              <a:t>Fornit</a:t>
            </a:r>
            <a:endParaRPr lang="pl-PL" sz="3200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DE86344-9B9E-0044-6209-EE235D9EAB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1800" dirty="0"/>
              <a:t> Oficjalna waluta Węgier.</a:t>
            </a:r>
          </a:p>
          <a:p>
            <a:r>
              <a:rPr lang="pl-PL" sz="1800" dirty="0"/>
              <a:t>Po raz pierwszy forint pojawił się na Węgrzech w XIII wieku. Od 1868 do 1892 był węgierskim odpowiednikiem austriackich guldenów i dzielił się na 100 krajcarów.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err="1"/>
              <a:t>Banknoty</a:t>
            </a:r>
            <a:r>
              <a:rPr lang="en-US" sz="1800" i="1" dirty="0"/>
              <a:t>	</a:t>
            </a:r>
          </a:p>
          <a:p>
            <a:r>
              <a:rPr lang="en-US" sz="1800" i="1" dirty="0"/>
              <a:t>500, 1000, 2000, 5000,</a:t>
            </a:r>
          </a:p>
          <a:p>
            <a:r>
              <a:rPr lang="en-US" sz="1800" i="1" dirty="0"/>
              <a:t>10 000, 20 000 </a:t>
            </a:r>
            <a:r>
              <a:rPr lang="en-US" sz="1800" i="1" dirty="0" err="1"/>
              <a:t>forintów</a:t>
            </a:r>
            <a:endParaRPr lang="en-US" sz="18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err="1"/>
              <a:t>Monety</a:t>
            </a:r>
            <a:r>
              <a:rPr lang="en-US" sz="1800" i="1" dirty="0"/>
              <a:t>	</a:t>
            </a:r>
          </a:p>
          <a:p>
            <a:r>
              <a:rPr lang="en-US" sz="1800" i="1" dirty="0"/>
              <a:t>5, 10, 20, 50, 100, 200 </a:t>
            </a:r>
            <a:r>
              <a:rPr lang="en-US" sz="1800" i="1" dirty="0" err="1"/>
              <a:t>forintów</a:t>
            </a:r>
            <a:endParaRPr lang="pl-PL" sz="1800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403544A-0AA8-05D3-943B-B26691B7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BC5B25B-DFC9-4E74-AE97-3DE6B9267D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45018" y="3278910"/>
            <a:ext cx="5708073" cy="35102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327D9C4-AD76-91EC-8F59-E46493BC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917">
            <a:off x="4529695" y="1087189"/>
            <a:ext cx="3855940" cy="19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5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5A4DE-8BDC-2E16-84ED-3F6AF74F1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CF0998E-D577-43EA-A7B8-E3EC67F75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DC364D-882B-4786-89FB-1703C1A5C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41DA84C5-6BE5-5209-231B-2F20F0C0D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>
                <a:solidFill>
                  <a:srgbClr val="FFFFFF"/>
                </a:solidFill>
              </a:rPr>
              <a:t>Dziękuję za uwagę!</a:t>
            </a:r>
            <a:br>
              <a:rPr lang="pl-PL" dirty="0">
                <a:solidFill>
                  <a:srgbClr val="FFFFFF"/>
                </a:solidFill>
              </a:rPr>
            </a:b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A757F520-798E-1CB3-205B-E73EAAABC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4017818"/>
            <a:ext cx="5040785" cy="1828799"/>
          </a:xfrm>
        </p:spPr>
        <p:txBody>
          <a:bodyPr anchor="b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Autor: Weronika Popis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6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4C3261-E83D-49C6-8D5B-92EAB81BD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ytuł 8">
            <a:extLst>
              <a:ext uri="{FF2B5EF4-FFF2-40B4-BE49-F238E27FC236}">
                <a16:creationId xmlns:a16="http://schemas.microsoft.com/office/drawing/2014/main" id="{0D83691D-40C8-9866-4B08-D629CBBF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169" y="978408"/>
            <a:ext cx="5021182" cy="23342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3000" dirty="0"/>
              <a:t>EURO</a:t>
            </a:r>
            <a:br>
              <a:rPr lang="pl-PL" sz="13000" dirty="0"/>
            </a:br>
            <a:r>
              <a:rPr lang="pl-PL" sz="3600" dirty="0"/>
              <a:t>Obowiązuje w 20 państwach Unii Europejskiej.</a:t>
            </a:r>
            <a:br>
              <a:rPr lang="pl-PL" sz="3600" dirty="0"/>
            </a:br>
            <a:r>
              <a:rPr lang="pl-PL" sz="2800" b="0" i="1" dirty="0"/>
              <a:t>1 stycznia 2002 roku ustanowiono strefę euro.</a:t>
            </a:r>
            <a:endParaRPr lang="en-US" sz="2800" b="0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A628D42-B957-43C9-B840-4BDB77F58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27"/>
          <a:stretch/>
        </p:blipFill>
        <p:spPr>
          <a:xfrm>
            <a:off x="525665" y="657369"/>
            <a:ext cx="5005592" cy="55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2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199379-22D5-E28C-8B6E-E367CFB4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Austria - AT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25173A-B672-D307-2C9F-7A4DE0205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 </a:t>
            </a:r>
            <a:r>
              <a:rPr lang="pl-PL" sz="3200" b="1" dirty="0"/>
              <a:t>1 stycznia 2022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8BAECD-4FA4-9EF2-BC36-416388222C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Szyling austriacki został wymieniony na euro według parytetu €1 = 13,7603 szylingów.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1D7868-13E9-28BE-4331-A7A74BA63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ED70199-DCFA-5CD3-8FA3-990800E7B0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37926" y="3486551"/>
            <a:ext cx="6493163" cy="33714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16DE0AC-039B-5F4D-F6E1-F8C025BA4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933" y="671984"/>
            <a:ext cx="2832166" cy="283216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2240272-851A-D78D-9FCB-8DE50EE0A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04" y="1128473"/>
            <a:ext cx="2967598" cy="1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9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6A62D3D-5D46-B55A-BB1F-F2E48ABD4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119" y="712216"/>
            <a:ext cx="2011231" cy="200449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FF67B36-5FDE-2B92-F646-2D007C77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Austria - AT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85DEE3-024D-5B3E-474F-A359F5B1B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Obecna seria austriackich monet euro: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E3B8632-0937-F42A-9F2D-366B2B726A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1" i="1" dirty="0"/>
              <a:t>1 cent </a:t>
            </a:r>
            <a:r>
              <a:rPr lang="pl-PL" dirty="0"/>
              <a:t>- Goryczka alpejska</a:t>
            </a:r>
          </a:p>
          <a:p>
            <a:r>
              <a:rPr lang="pl-PL" b="1" i="1" dirty="0"/>
              <a:t>2 centy</a:t>
            </a:r>
            <a:r>
              <a:rPr lang="pl-PL" dirty="0"/>
              <a:t>	- Szarotka alpejska</a:t>
            </a:r>
          </a:p>
          <a:p>
            <a:r>
              <a:rPr lang="pl-PL" b="1" i="1" dirty="0"/>
              <a:t>5 centów </a:t>
            </a:r>
            <a:r>
              <a:rPr lang="pl-PL" dirty="0"/>
              <a:t>– Pierwiosnek alpejski</a:t>
            </a:r>
          </a:p>
          <a:p>
            <a:r>
              <a:rPr lang="pl-PL" b="1" i="1" dirty="0"/>
              <a:t>10 centów </a:t>
            </a:r>
            <a:r>
              <a:rPr lang="pl-PL" dirty="0"/>
              <a:t>- Katedra św. Szczepana w Wiedniu</a:t>
            </a:r>
          </a:p>
          <a:p>
            <a:r>
              <a:rPr lang="pl-PL" b="1" i="1" dirty="0"/>
              <a:t>20 centów </a:t>
            </a:r>
            <a:r>
              <a:rPr lang="pl-PL" dirty="0"/>
              <a:t>- Belweder w Wiedniu</a:t>
            </a:r>
          </a:p>
          <a:p>
            <a:r>
              <a:rPr lang="pl-PL" b="1" i="1" dirty="0"/>
              <a:t>50 centów </a:t>
            </a:r>
            <a:r>
              <a:rPr lang="pl-PL" dirty="0"/>
              <a:t>- Budynek Secesji w Wiedniu</a:t>
            </a:r>
          </a:p>
          <a:p>
            <a:r>
              <a:rPr lang="pt-BR" b="1" i="1" dirty="0"/>
              <a:t>1 euro</a:t>
            </a:r>
            <a:r>
              <a:rPr lang="pl-PL" b="1" i="1" dirty="0"/>
              <a:t> </a:t>
            </a:r>
            <a:r>
              <a:rPr lang="pl-PL" dirty="0"/>
              <a:t>- </a:t>
            </a:r>
            <a:r>
              <a:rPr lang="pt-BR" dirty="0"/>
              <a:t>Wolfgang Amadeus Mozart</a:t>
            </a:r>
            <a:endParaRPr lang="pl-PL" dirty="0"/>
          </a:p>
          <a:p>
            <a:r>
              <a:rPr lang="de-DE" b="1" i="1" dirty="0"/>
              <a:t>2 </a:t>
            </a:r>
            <a:r>
              <a:rPr lang="de-DE" b="1" i="1" dirty="0" err="1"/>
              <a:t>euro</a:t>
            </a:r>
            <a:r>
              <a:rPr lang="pl-PL" b="1" i="1" dirty="0"/>
              <a:t> </a:t>
            </a:r>
            <a:r>
              <a:rPr lang="pl-PL" dirty="0"/>
              <a:t>- </a:t>
            </a:r>
            <a:r>
              <a:rPr lang="de-DE" dirty="0"/>
              <a:t>Bertha von Suttner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D27DA4C-0B47-7BA1-E077-5C3D6D0A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252" y="665146"/>
            <a:ext cx="2050169" cy="2022989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71C3F57-D36C-C604-EA1F-5B4509968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F3CC058A-7ED0-6F58-3FF0-2D50C5702A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559166" y="2730404"/>
            <a:ext cx="2128086" cy="21280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00377C4-AB55-7C3C-9615-2E14C89FF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083" y="650267"/>
            <a:ext cx="2050169" cy="203786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52F481E-61C5-5D14-DF14-A6DE5DAB6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335" y="2833035"/>
            <a:ext cx="2128086" cy="212808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9ECC57-AFE2-C9F3-EFEB-B636D9C2F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421" y="2815868"/>
            <a:ext cx="2145253" cy="214525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50A8F6F-A725-8E26-CEB3-EC9C50022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932" y="4729914"/>
            <a:ext cx="2128086" cy="212808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ED5706C-5786-39D2-8CB2-BA8401ED67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2524" y="4729914"/>
            <a:ext cx="2162300" cy="2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0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CCC3A-CB4B-21DA-4C80-0B40465B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Belgia - BE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AFEA02-0650-D9E6-22C7-42D48F457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2022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593CBAC-CD9F-6BC8-6D4F-3DE8DAE970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Frank belgijski – waluta używana w Belgii w latach 1832-2002. Dzieliła się na 100 centymów. Została zastąpiona przez euro. Kurs wymiany wynosił 1 euro – 40,3399 franków. </a:t>
            </a:r>
          </a:p>
          <a:p>
            <a:r>
              <a:rPr lang="pl-PL" i="1" dirty="0"/>
              <a:t>W obiegu znajdowały się: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i="1" dirty="0"/>
              <a:t>monety o nominałach: 50 centymów oraz 1, 5, 10, 20 i 50 franków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i="1" dirty="0"/>
              <a:t>banknoty o nominałach: 100, 200, 500, 1000, 2000 i 10000 franków.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1617D7E-AF7A-A22D-A00B-99A45958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092" y="3540684"/>
            <a:ext cx="6040581" cy="3286787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EC79238-B02A-78D7-0AB9-501C28EF4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CA7D0AD-86EA-C2BD-E2C4-21AC228654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767329" y="813094"/>
            <a:ext cx="2729925" cy="27375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1077EBA-6A47-D7A8-27BA-467EFED28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283" y="946527"/>
            <a:ext cx="2729925" cy="23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89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606FC5-1E9C-46F6-E1C7-6ABC97D5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Chorwacja - HR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82AE416-5E08-99B4-B51A-52A36A062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 </a:t>
            </a:r>
            <a:r>
              <a:rPr lang="pl-PL" sz="3200" b="1" dirty="0"/>
              <a:t>1 stycznia 2023 r.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205B16-5C35-FF66-5D2E-62AA53639D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200" dirty="0"/>
              <a:t>Chorwacja oficjalnie przyjęła walutę euro.</a:t>
            </a:r>
          </a:p>
          <a:p>
            <a:r>
              <a:rPr lang="pl-PL" sz="2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Kuna</a:t>
            </a:r>
            <a:r>
              <a:rPr lang="pl-PL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– dawna waluta </a:t>
            </a:r>
            <a:r>
              <a:rPr lang="pl-PL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Chorawcji</a:t>
            </a:r>
            <a:r>
              <a:rPr lang="pl-PL" sz="22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pl-PL" sz="22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A5CB0D-778D-1A4E-551D-E89818F4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346" y="848977"/>
            <a:ext cx="4822825" cy="2659861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127C2B6-70B6-C7C3-C8E3-2B212959A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05193FF-D703-3B69-3B56-DD0784B968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62168" y="3857525"/>
            <a:ext cx="4922003" cy="25880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3C0B47-264F-F24C-3B1E-86323A12D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22" y="4449107"/>
            <a:ext cx="3713596" cy="18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14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6BBAB1-E50D-4379-71A9-09128B79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Cypr - CY</a:t>
            </a:r>
            <a:br>
              <a:rPr lang="pl-PL" dirty="0"/>
            </a:b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9DD41A0E-451B-4EB8-23B9-DAB3C7612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1 stycznia 2008 r.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CC094652-D364-BE73-D636-BA4E88A7F9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Waluta Unii Europejskiej, euro, jest od 1 stycznia 2008 roku prawnym środkiem płatniczym również w Republice Cypryjskiej, które zastąpiło funta cypryjskiego.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763908B-5E80-9D3E-33C4-BEEB440E0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76" y="1395711"/>
            <a:ext cx="5429683" cy="2777977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39815AA0-F013-57C0-86B4-C1C34A9D7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545B14BF-40E1-E513-A680-E2F90AE55A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73600" y="4136040"/>
            <a:ext cx="5358859" cy="27219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B4D3EDF-777D-73DF-14C6-3EB39DB6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6922">
            <a:off x="3732759" y="1050406"/>
            <a:ext cx="2451796" cy="16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85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1517</Words>
  <Application>Microsoft Office PowerPoint</Application>
  <PresentationFormat>Panoramiczny</PresentationFormat>
  <Paragraphs>182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7" baseType="lpstr">
      <vt:lpstr>Arial</vt:lpstr>
      <vt:lpstr>Bierstadt</vt:lpstr>
      <vt:lpstr>GestaltVTI</vt:lpstr>
      <vt:lpstr>Waluty państw Unii Europejskiej.</vt:lpstr>
      <vt:lpstr>Spis treści:</vt:lpstr>
      <vt:lpstr>Spis treści:</vt:lpstr>
      <vt:lpstr>EURO Obowiązuje w 20 państwach Unii Europejskiej. 1 stycznia 2002 roku ustanowiono strefę euro.</vt:lpstr>
      <vt:lpstr>Austria - AT</vt:lpstr>
      <vt:lpstr>Austria - AT</vt:lpstr>
      <vt:lpstr>Belgia - BE</vt:lpstr>
      <vt:lpstr>Chorwacja - HR</vt:lpstr>
      <vt:lpstr>Cypr - CY </vt:lpstr>
      <vt:lpstr>Estonia - EE</vt:lpstr>
      <vt:lpstr>Finlandia - FI</vt:lpstr>
      <vt:lpstr>Francja - FR</vt:lpstr>
      <vt:lpstr>Grecja - GR</vt:lpstr>
      <vt:lpstr>Hiszpania - ES</vt:lpstr>
      <vt:lpstr>Holandia - NL</vt:lpstr>
      <vt:lpstr>Irlandia - IE</vt:lpstr>
      <vt:lpstr>Litwa - LT</vt:lpstr>
      <vt:lpstr>Luksemburg - LU</vt:lpstr>
      <vt:lpstr>Łotwa - LV</vt:lpstr>
      <vt:lpstr>Malta - MT</vt:lpstr>
      <vt:lpstr>Niemcy - DE</vt:lpstr>
      <vt:lpstr>Portugalia - PT</vt:lpstr>
      <vt:lpstr>Słowacja - SK</vt:lpstr>
      <vt:lpstr>Słowenia - SI</vt:lpstr>
      <vt:lpstr>Włochy - IT</vt:lpstr>
      <vt:lpstr>Inne waluty obowiązujące w UE.</vt:lpstr>
      <vt:lpstr>Czechy - CZ</vt:lpstr>
      <vt:lpstr>Dania - DK </vt:lpstr>
      <vt:lpstr>Szwecja - SE</vt:lpstr>
      <vt:lpstr>Polska - PL</vt:lpstr>
      <vt:lpstr>Bułgaria - BG</vt:lpstr>
      <vt:lpstr>Rumunia - RO</vt:lpstr>
      <vt:lpstr>Węgry - HU</vt:lpstr>
      <vt:lpstr>Dziękuję za uwagę!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Waluty państw Unii Europejskiej.</dc:title>
  <dc:creator>Aleksandra Popis</dc:creator>
  <cp:lastModifiedBy>Weronika Popis</cp:lastModifiedBy>
  <cp:revision>5</cp:revision>
  <dcterms:created xsi:type="dcterms:W3CDTF">2023-11-28T21:16:13Z</dcterms:created>
  <dcterms:modified xsi:type="dcterms:W3CDTF">2023-11-30T20:08:42Z</dcterms:modified>
</cp:coreProperties>
</file>